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0" r:id="rId3"/>
    <p:sldId id="281" r:id="rId4"/>
    <p:sldId id="282" r:id="rId5"/>
    <p:sldId id="286" r:id="rId6"/>
    <p:sldId id="287" r:id="rId7"/>
    <p:sldId id="283" r:id="rId8"/>
    <p:sldId id="284" r:id="rId9"/>
    <p:sldId id="285" r:id="rId10"/>
    <p:sldId id="288" r:id="rId11"/>
    <p:sldId id="289" r:id="rId12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urzyńska Dorota" initials="TD" lastIdx="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9C4B0-6EA4-48FA-B0F0-8CFD8F31D076}" type="datetimeFigureOut">
              <a:rPr lang="pl-PL" smtClean="0"/>
              <a:pPr/>
              <a:t>2019-05-24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2FD2C-6B0D-4BD1-BB9B-3DD94F7BBF9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4989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2019-05-24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2019-05-24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2019-05-24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2019-05-24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2019-05-24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2019-05-24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2019-05-24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2019-05-24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2019-05-24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2019-05-24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2019-05-24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2019-05-24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2090051"/>
            <a:ext cx="7772400" cy="1470025"/>
          </a:xfrm>
        </p:spPr>
        <p:txBody>
          <a:bodyPr>
            <a:normAutofit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476672"/>
            <a:ext cx="8157592" cy="5256584"/>
          </a:xfrm>
        </p:spPr>
        <p:txBody>
          <a:bodyPr>
            <a:normAutofit/>
          </a:bodyPr>
          <a:lstStyle/>
          <a:p>
            <a:pPr algn="just"/>
            <a:r>
              <a:rPr lang="x-none" sz="900" b="1" u="sng" dirty="0" smtClean="0"/>
              <a:t>WZP/WI</a:t>
            </a:r>
            <a:r>
              <a:rPr lang="pl-PL" sz="900" b="1" u="sng" dirty="0" smtClean="0"/>
              <a:t>S</a:t>
            </a:r>
            <a:r>
              <a:rPr lang="x-none" sz="900" b="1" u="sng" dirty="0" smtClean="0"/>
              <a:t>/</a:t>
            </a:r>
            <a:r>
              <a:rPr lang="pl-PL" sz="900" b="1" u="sng" dirty="0" smtClean="0"/>
              <a:t>U</a:t>
            </a:r>
            <a:r>
              <a:rPr lang="x-none" sz="900" b="1" u="sng" dirty="0" smtClean="0"/>
              <a:t>-332-</a:t>
            </a:r>
            <a:r>
              <a:rPr lang="pl-PL" sz="900" b="1" u="sng" dirty="0" smtClean="0"/>
              <a:t>35/</a:t>
            </a:r>
            <a:r>
              <a:rPr lang="x-none" sz="900" b="1" u="sng" dirty="0" smtClean="0"/>
              <a:t>1</a:t>
            </a:r>
            <a:r>
              <a:rPr lang="pl-PL" sz="900" b="1" u="sng" dirty="0" smtClean="0"/>
              <a:t>9                                                                                          				                    </a:t>
            </a:r>
            <a:r>
              <a:rPr lang="x-none" sz="900" b="1" u="sng" dirty="0" smtClean="0"/>
              <a:t>Załącznik nr </a:t>
            </a:r>
            <a:r>
              <a:rPr lang="pl-PL" sz="900" b="1" u="sng" dirty="0" smtClean="0"/>
              <a:t>9</a:t>
            </a:r>
            <a:r>
              <a:rPr lang="x-none" sz="900" b="1" u="sng" dirty="0" smtClean="0"/>
              <a:t> do SIWZ</a:t>
            </a:r>
            <a:endParaRPr lang="pl-PL" sz="900" dirty="0" smtClean="0"/>
          </a:p>
          <a:p>
            <a:endParaRPr lang="pl-PL" sz="1300" dirty="0" smtClean="0">
              <a:solidFill>
                <a:schemeClr val="tx1"/>
              </a:solidFill>
            </a:endParaRPr>
          </a:p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l-PL" sz="2400" b="1" dirty="0" smtClean="0">
                <a:solidFill>
                  <a:schemeClr val="bg1">
                    <a:lumMod val="50000"/>
                  </a:schemeClr>
                </a:solidFill>
              </a:rPr>
              <a:t>Nazwa i adres firmy:</a:t>
            </a:r>
          </a:p>
          <a:p>
            <a:endParaRPr lang="pl-PL" sz="2400" dirty="0" smtClean="0">
              <a:solidFill>
                <a:schemeClr val="tx1"/>
              </a:solidFill>
            </a:endParaRPr>
          </a:p>
          <a:p>
            <a:r>
              <a:rPr lang="pl-PL" sz="2400" dirty="0" smtClean="0">
                <a:solidFill>
                  <a:schemeClr val="tx1"/>
                </a:solidFill>
              </a:rPr>
              <a:t>………………………………………….………….</a:t>
            </a:r>
          </a:p>
          <a:p>
            <a:r>
              <a:rPr lang="pl-PL" sz="2400" dirty="0" smtClean="0">
                <a:solidFill>
                  <a:schemeClr val="tx1"/>
                </a:solidFill>
              </a:rPr>
              <a:t>………………………………………….………….</a:t>
            </a:r>
          </a:p>
          <a:p>
            <a:r>
              <a:rPr lang="pl-PL" sz="2400" dirty="0">
                <a:solidFill>
                  <a:schemeClr val="tx1"/>
                </a:solidFill>
              </a:rPr>
              <a:t>………………………………………….………….</a:t>
            </a:r>
          </a:p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l-PL" b="1" dirty="0" smtClean="0"/>
              <a:t>KONCEPCJA</a:t>
            </a:r>
          </a:p>
          <a:p>
            <a:r>
              <a:rPr lang="pl-PL" b="1" dirty="0" smtClean="0"/>
              <a:t>ZAPROPONOWANYCH DZIAŁAŃ</a:t>
            </a:r>
            <a:endParaRPr lang="pl-PL" b="1" dirty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539552" y="3068960"/>
            <a:ext cx="8229600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611560" y="4437112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pl-PL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7772400" cy="1470025"/>
          </a:xfrm>
        </p:spPr>
        <p:txBody>
          <a:bodyPr>
            <a:normAutofit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576052" y="548680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r>
              <a:rPr lang="pl-PL" sz="2500" b="1" dirty="0"/>
              <a:t>IV. Koncepcja graficzna</a:t>
            </a:r>
          </a:p>
          <a:p>
            <a:endParaRPr lang="pl-PL" sz="2800" b="1" dirty="0"/>
          </a:p>
          <a:p>
            <a:r>
              <a:rPr lang="pl-PL" sz="2300" b="1" dirty="0" smtClean="0"/>
              <a:t>2. Projekty graficzne materiałów </a:t>
            </a:r>
            <a:r>
              <a:rPr lang="pl-PL" sz="2300" b="1" dirty="0"/>
              <a:t>promocyjnych przeznaczonych do emisji w </a:t>
            </a:r>
            <a:r>
              <a:rPr lang="pl-PL" sz="2300" b="1" dirty="0" smtClean="0"/>
              <a:t>Internecie (minimum 2 projekty banerów internetowych)</a:t>
            </a:r>
            <a:endParaRPr lang="pl-PL" sz="2300" b="1" dirty="0"/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1473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7772400" cy="1470025"/>
          </a:xfrm>
        </p:spPr>
        <p:txBody>
          <a:bodyPr>
            <a:normAutofit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576052" y="548680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pl-PL" sz="1300" b="1" dirty="0"/>
              <a:t>IV. Koncepcja graficzna</a:t>
            </a:r>
          </a:p>
          <a:p>
            <a:endParaRPr lang="pl-PL" sz="1600" b="1" dirty="0"/>
          </a:p>
          <a:p>
            <a:r>
              <a:rPr lang="pl-PL" sz="1200" b="1" dirty="0" smtClean="0"/>
              <a:t>3. </a:t>
            </a:r>
            <a:r>
              <a:rPr lang="pl-PL" sz="1200" b="1" dirty="0"/>
              <a:t>Wizualizacje oprawy wizualnej filmów </a:t>
            </a:r>
            <a:r>
              <a:rPr lang="pl-PL" sz="1200" b="1" dirty="0" smtClean="0"/>
              <a:t>(minimum statyczny projekt czołówki filmu i belek z podpisami osób mówiących)</a:t>
            </a:r>
            <a:endParaRPr lang="pl-PL" sz="1200" b="1" dirty="0"/>
          </a:p>
          <a:p>
            <a:pPr algn="ctr"/>
            <a:endParaRPr lang="pl-PL" sz="2000" b="1" dirty="0"/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32998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7772400" cy="1470025"/>
          </a:xfrm>
        </p:spPr>
        <p:txBody>
          <a:bodyPr>
            <a:normAutofit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575964" y="1124744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algn="just"/>
            <a:r>
              <a:rPr lang="pl-PL" sz="1100" dirty="0" smtClean="0"/>
              <a:t>Ad. I </a:t>
            </a:r>
            <a:r>
              <a:rPr lang="pl-PL" sz="1100" dirty="0" err="1" smtClean="0"/>
              <a:t>i</a:t>
            </a:r>
            <a:r>
              <a:rPr lang="pl-PL" sz="1100" dirty="0" smtClean="0"/>
              <a:t> II. </a:t>
            </a:r>
            <a:r>
              <a:rPr lang="pl-PL" sz="1100" dirty="0" err="1" smtClean="0"/>
              <a:t>Briefy</a:t>
            </a:r>
            <a:r>
              <a:rPr lang="pl-PL" sz="1100" dirty="0" smtClean="0"/>
              <a:t> </a:t>
            </a:r>
            <a:r>
              <a:rPr lang="pl-PL" sz="1100" dirty="0"/>
              <a:t>oraz </a:t>
            </a:r>
            <a:r>
              <a:rPr lang="pl-PL" sz="1100" dirty="0" err="1" smtClean="0"/>
              <a:t>treatmenty</a:t>
            </a:r>
            <a:r>
              <a:rPr lang="pl-PL" sz="1100" dirty="0" smtClean="0"/>
              <a:t> </a:t>
            </a:r>
            <a:r>
              <a:rPr lang="pl-PL" sz="1100" dirty="0"/>
              <a:t>do </a:t>
            </a:r>
            <a:r>
              <a:rPr lang="pl-PL" sz="1100" dirty="0" smtClean="0"/>
              <a:t>dwóch</a:t>
            </a:r>
            <a:r>
              <a:rPr lang="pl-PL" sz="1100" dirty="0" smtClean="0"/>
              <a:t> rodzajów filmów </a:t>
            </a:r>
            <a:r>
              <a:rPr lang="pl-PL" sz="1100" dirty="0"/>
              <a:t>z </a:t>
            </a:r>
            <a:r>
              <a:rPr lang="pl-PL" sz="1100" dirty="0" smtClean="0"/>
              <a:t>beneficjentami </a:t>
            </a:r>
            <a:r>
              <a:rPr lang="pl-PL" sz="1100" dirty="0" smtClean="0"/>
              <a:t>(</a:t>
            </a:r>
            <a:r>
              <a:rPr lang="pl-PL" sz="1100" dirty="0" smtClean="0"/>
              <a:t>2,5-3-minutowych filmów przeznaczonych </a:t>
            </a:r>
            <a:r>
              <a:rPr lang="pl-PL" sz="1100" dirty="0"/>
              <a:t>do emisji w </a:t>
            </a:r>
            <a:r>
              <a:rPr lang="pl-PL" sz="1100" dirty="0" smtClean="0"/>
              <a:t>Internecie</a:t>
            </a:r>
            <a:r>
              <a:rPr lang="pl-PL" sz="1100" dirty="0" smtClean="0"/>
              <a:t> i </a:t>
            </a:r>
            <a:r>
              <a:rPr lang="pl-PL" sz="1100" dirty="0" smtClean="0"/>
              <a:t>1-minutowych filmów przeznaczonych </a:t>
            </a:r>
            <a:r>
              <a:rPr lang="pl-PL" sz="1100" dirty="0"/>
              <a:t>do emisji w kinach i salach </a:t>
            </a:r>
            <a:r>
              <a:rPr lang="pl-PL" sz="1100" dirty="0" smtClean="0"/>
              <a:t>fitness) </a:t>
            </a:r>
            <a:r>
              <a:rPr lang="pl-PL" sz="1100" dirty="0" smtClean="0"/>
              <a:t>muszą </a:t>
            </a:r>
            <a:r>
              <a:rPr lang="pl-PL" sz="1100" dirty="0" smtClean="0"/>
              <a:t>pozwolić </a:t>
            </a:r>
            <a:r>
              <a:rPr lang="pl-PL" sz="1100" dirty="0"/>
              <a:t>określić Zamawiającemu czy przedstawiona forma realizacji </a:t>
            </a:r>
            <a:r>
              <a:rPr lang="pl-PL" sz="1100" dirty="0" smtClean="0"/>
              <a:t>zamówienia </a:t>
            </a:r>
            <a:r>
              <a:rPr lang="pl-PL" sz="1100" dirty="0"/>
              <a:t>jest odpowiednia. W rozumieniu Zamawiającego obydwa te dokumenty mają być kreatywnymi opisami pomysłu Wykonawcy na realizację tego </a:t>
            </a:r>
            <a:r>
              <a:rPr lang="pl-PL" sz="1100" dirty="0" smtClean="0"/>
              <a:t>projektu:</a:t>
            </a:r>
            <a:endParaRPr lang="pl-PL" sz="1100" dirty="0"/>
          </a:p>
          <a:p>
            <a:pPr algn="just"/>
            <a:r>
              <a:rPr lang="pl-PL" sz="1100" dirty="0" smtClean="0"/>
              <a:t>- w </a:t>
            </a:r>
            <a:r>
              <a:rPr lang="pl-PL" sz="1100" dirty="0"/>
              <a:t>przypadku </a:t>
            </a:r>
            <a:r>
              <a:rPr lang="pl-PL" sz="1100" dirty="0" err="1" smtClean="0"/>
              <a:t>briefów</a:t>
            </a:r>
            <a:r>
              <a:rPr lang="pl-PL" sz="1100" dirty="0" smtClean="0"/>
              <a:t> mają one </a:t>
            </a:r>
            <a:r>
              <a:rPr lang="pl-PL" sz="1100" dirty="0"/>
              <a:t>zawierać informacje m.in. na temat odbiorców filmów, głównych celów realizacji zamówienia, analizy rynku, budżetu, idei i pomysłów związanych z realizacją tego projektu. </a:t>
            </a:r>
            <a:r>
              <a:rPr lang="pl-PL" sz="1100" dirty="0" smtClean="0"/>
              <a:t>Mają </a:t>
            </a:r>
            <a:r>
              <a:rPr lang="pl-PL" sz="1100" dirty="0"/>
              <a:t>precyzować i określać zadania stawiane firmie produkującej </a:t>
            </a:r>
            <a:r>
              <a:rPr lang="pl-PL" sz="1100" dirty="0" smtClean="0"/>
              <a:t>filmy,</a:t>
            </a:r>
          </a:p>
          <a:p>
            <a:pPr algn="just"/>
            <a:r>
              <a:rPr lang="pl-PL" sz="1100" dirty="0" smtClean="0"/>
              <a:t>- </a:t>
            </a:r>
            <a:r>
              <a:rPr lang="pl-PL" sz="1100" dirty="0" err="1" smtClean="0"/>
              <a:t>treatmenty</a:t>
            </a:r>
            <a:r>
              <a:rPr lang="pl-PL" sz="1100" dirty="0" smtClean="0"/>
              <a:t> </a:t>
            </a:r>
            <a:r>
              <a:rPr lang="pl-PL" sz="1100" dirty="0"/>
              <a:t>natomiast w rozumieniu Zamawiającego </a:t>
            </a:r>
            <a:r>
              <a:rPr lang="pl-PL" sz="1100" dirty="0" smtClean="0"/>
              <a:t>mają dawać wyobrażenie indywidualnego </a:t>
            </a:r>
            <a:r>
              <a:rPr lang="pl-PL" sz="1100" dirty="0"/>
              <a:t>i </a:t>
            </a:r>
            <a:r>
              <a:rPr lang="pl-PL" sz="1100" dirty="0" smtClean="0"/>
              <a:t>kreatywnego projektu koncepcyjnego, </a:t>
            </a:r>
            <a:r>
              <a:rPr lang="pl-PL" sz="1100" dirty="0"/>
              <a:t>decyzji oraz wizji reżyserskiej dotyczącej </a:t>
            </a:r>
            <a:r>
              <a:rPr lang="pl-PL" sz="1100" dirty="0" smtClean="0"/>
              <a:t>realizacji filmów oraz przedstawiać ogólną koncepcję dotyczącą całej serii filmów – 2,5-3 minutowych i osobno 1-minutowych.</a:t>
            </a:r>
          </a:p>
          <a:p>
            <a:pPr algn="just"/>
            <a:endParaRPr lang="pl-PL" sz="1100" dirty="0" smtClean="0"/>
          </a:p>
          <a:p>
            <a:pPr algn="just"/>
            <a:r>
              <a:rPr lang="pl-PL" sz="1100" dirty="0" smtClean="0"/>
              <a:t>Ad. II. Scenariusz i opis założeń realizacyjnych spotu powinny w sposób jasny opisywać jego całościową koncepcję. Koncepcja powinna być przedstawiona zarówno w formie opisowej jak i wizualnej (</a:t>
            </a:r>
            <a:r>
              <a:rPr lang="pl-PL" sz="1100" dirty="0" err="1" smtClean="0"/>
              <a:t>storyboardy</a:t>
            </a:r>
            <a:r>
              <a:rPr lang="pl-PL" sz="1100" dirty="0" smtClean="0"/>
              <a:t>, materiały poglądowe itd.) i zawierać:</a:t>
            </a:r>
          </a:p>
          <a:p>
            <a:pPr algn="just"/>
            <a:r>
              <a:rPr lang="pl-PL" sz="1100" dirty="0" smtClean="0"/>
              <a:t>- szczegółowe </a:t>
            </a:r>
            <a:r>
              <a:rPr lang="pl-PL" sz="1100" dirty="0"/>
              <a:t>informacje na </a:t>
            </a:r>
            <a:r>
              <a:rPr lang="pl-PL" sz="1100" dirty="0" smtClean="0"/>
              <a:t>temat </a:t>
            </a:r>
            <a:r>
              <a:rPr lang="pl-PL" sz="1100" dirty="0"/>
              <a:t>klimatu spotu, oprawy dźwiękowej, tonacji i kolorystki, obsady, </a:t>
            </a:r>
            <a:r>
              <a:rPr lang="pl-PL" sz="1100" dirty="0" smtClean="0"/>
              <a:t>propozycji planów </a:t>
            </a:r>
            <a:r>
              <a:rPr lang="pl-PL" sz="1100" dirty="0"/>
              <a:t>zdjęciowych i ich lokalizacji, użytych technik, ilości i rodzaju kamer, montażu </a:t>
            </a:r>
            <a:r>
              <a:rPr lang="pl-PL" sz="1100" dirty="0" smtClean="0"/>
              <a:t>filmu oraz ew</a:t>
            </a:r>
            <a:r>
              <a:rPr lang="pl-PL" sz="1100" dirty="0"/>
              <a:t>. innych elementów, które zdaniem Wykonawcy mogą być istotne, </a:t>
            </a:r>
            <a:r>
              <a:rPr lang="pl-PL" sz="1100" dirty="0" smtClean="0"/>
              <a:t/>
            </a:r>
            <a:br>
              <a:rPr lang="pl-PL" sz="1100" dirty="0" smtClean="0"/>
            </a:br>
            <a:r>
              <a:rPr lang="pl-PL" sz="1100" dirty="0" smtClean="0"/>
              <a:t>a </a:t>
            </a:r>
            <a:r>
              <a:rPr lang="pl-PL" sz="1100" dirty="0"/>
              <a:t>które nie zostały </a:t>
            </a:r>
            <a:r>
              <a:rPr lang="pl-PL" sz="1100" dirty="0" smtClean="0"/>
              <a:t>wymienione,</a:t>
            </a:r>
          </a:p>
          <a:p>
            <a:pPr algn="just"/>
            <a:r>
              <a:rPr lang="pl-PL" sz="1100" dirty="0" smtClean="0"/>
              <a:t>- referencje </a:t>
            </a:r>
            <a:r>
              <a:rPr lang="pl-PL" sz="1100" dirty="0"/>
              <a:t>dotyczące </a:t>
            </a:r>
            <a:r>
              <a:rPr lang="pl-PL" sz="1100" dirty="0" smtClean="0"/>
              <a:t>animacji (jeśli mają być używane) przedstawione </a:t>
            </a:r>
            <a:r>
              <a:rPr lang="pl-PL" sz="1100" dirty="0"/>
              <a:t>w postaci krótkiej poglądowej sekwencji, min. 10 sek. </a:t>
            </a:r>
            <a:r>
              <a:rPr lang="pl-PL" sz="1100" dirty="0" err="1"/>
              <a:t>animatic</a:t>
            </a:r>
            <a:r>
              <a:rPr lang="pl-PL" sz="1100" dirty="0"/>
              <a:t> (Zamawiający dopuszcza przedstawienie jako materiału poglądowego poprzednich produkcji </a:t>
            </a:r>
            <a:r>
              <a:rPr lang="pl-PL" sz="1100" dirty="0" smtClean="0"/>
              <a:t>Wykonawcy – materiał musi być przedstawiony w formie linku oraz dostarczony na płycie CD w formatach np.: MPG4, AVI, MOV).</a:t>
            </a:r>
          </a:p>
          <a:p>
            <a:pPr algn="just"/>
            <a:endParaRPr lang="pl-PL" sz="1100" dirty="0" smtClean="0"/>
          </a:p>
          <a:p>
            <a:pPr algn="just"/>
            <a:r>
              <a:rPr lang="pl-PL" sz="1100" dirty="0" smtClean="0"/>
              <a:t>Ad. III. Przedstawienie koncepcji graficznej </a:t>
            </a:r>
            <a:r>
              <a:rPr lang="pl-PL" sz="1100" dirty="0"/>
              <a:t>strony internetowej, materiałów promocyjnych przeznaczonych do emisji w Internecie, oprawy wizualnej </a:t>
            </a:r>
            <a:r>
              <a:rPr lang="pl-PL" sz="1100" dirty="0" smtClean="0"/>
              <a:t>filmów musi pozwolić Zamawiającemu na ocenę, w jaki sposób Wykonawca zamierza wykorzystywać </a:t>
            </a:r>
            <a:r>
              <a:rPr lang="pl-PL" sz="1100" dirty="0" err="1" smtClean="0"/>
              <a:t>Key</a:t>
            </a:r>
            <a:r>
              <a:rPr lang="pl-PL" sz="1100" dirty="0" smtClean="0"/>
              <a:t> Visual Lidera Zmian </a:t>
            </a:r>
            <a:br>
              <a:rPr lang="pl-PL" sz="1100" dirty="0" smtClean="0"/>
            </a:br>
            <a:r>
              <a:rPr lang="pl-PL" sz="1100" dirty="0" smtClean="0"/>
              <a:t>w różnych elementach graficznych i wizualnych wykorzystywanych w ramach całej kampanii. Wśród elementów prezentowanych w formie graficznej muszą znaleźć się minimum: wizualizacja strony głównej strony internetowej wydarzenia Lider Zmian, minimum 2 projekty banerów do wykorzystania w mediach społecznościowych (w treści zachęcanie do głosowania na projekty), wizualizacje </a:t>
            </a:r>
            <a:r>
              <a:rPr lang="pl-PL" sz="1100" dirty="0"/>
              <a:t>oprawy wizualnej </a:t>
            </a:r>
            <a:r>
              <a:rPr lang="pl-PL" sz="1100" dirty="0" smtClean="0"/>
              <a:t>filmów, </a:t>
            </a:r>
            <a:br>
              <a:rPr lang="pl-PL" sz="1100" dirty="0" smtClean="0"/>
            </a:br>
            <a:r>
              <a:rPr lang="pl-PL" sz="1100" dirty="0" smtClean="0"/>
              <a:t>tj. minimum statyczny projekt czołówki filmu i belek z podpisami osób mówiących.</a:t>
            </a:r>
            <a:endParaRPr lang="pl-PL" sz="1100" dirty="0"/>
          </a:p>
          <a:p>
            <a:pPr algn="just"/>
            <a:endParaRPr lang="pl-PL" sz="1100" dirty="0"/>
          </a:p>
          <a:p>
            <a:pPr algn="just"/>
            <a:r>
              <a:rPr lang="pl-PL" sz="1100" dirty="0" smtClean="0"/>
              <a:t>POZOSTAŁE UWAGI:</a:t>
            </a:r>
          </a:p>
          <a:p>
            <a:pPr algn="just"/>
            <a:r>
              <a:rPr lang="pl-PL" sz="1100" dirty="0" smtClean="0"/>
              <a:t>1. W zależności od specyfiki danego materiału może on być przedstawiony </a:t>
            </a:r>
            <a:r>
              <a:rPr lang="pl-PL" sz="1100" dirty="0"/>
              <a:t>w formie </a:t>
            </a:r>
            <a:r>
              <a:rPr lang="pl-PL" sz="1100" dirty="0" smtClean="0"/>
              <a:t>opisów/obrazków/czytelnych </a:t>
            </a:r>
            <a:r>
              <a:rPr lang="pl-PL" sz="1100" dirty="0" err="1" smtClean="0"/>
              <a:t>screenów</a:t>
            </a:r>
            <a:r>
              <a:rPr lang="pl-PL" sz="1100" dirty="0" smtClean="0"/>
              <a:t>, zawierających </a:t>
            </a:r>
            <a:r>
              <a:rPr lang="pl-PL" sz="1100" dirty="0"/>
              <a:t>przykładowy tekst, </a:t>
            </a:r>
            <a:r>
              <a:rPr lang="pl-PL" sz="1100" dirty="0" smtClean="0"/>
              <a:t>zdjęcia/grafiki itp. Mogą też być dodane jako załącznik do niniejszego dokumentu. </a:t>
            </a:r>
          </a:p>
          <a:p>
            <a:pPr algn="just"/>
            <a:r>
              <a:rPr lang="pl-PL" sz="1100" dirty="0" smtClean="0"/>
              <a:t>2. Dokument można modyfikować, np. zwiększając liczbę stron, wymagane jest jednak zachowanie układu i kolejności poszczególnych pozycji.</a:t>
            </a:r>
            <a:endParaRPr lang="pl-PL" sz="1100" dirty="0"/>
          </a:p>
          <a:p>
            <a:pPr algn="just"/>
            <a:endParaRPr lang="pl-PL" sz="1200" dirty="0"/>
          </a:p>
          <a:p>
            <a:endParaRPr lang="pl-PL" sz="1200" dirty="0"/>
          </a:p>
          <a:p>
            <a:endParaRPr lang="pl-PL" sz="1200" dirty="0"/>
          </a:p>
          <a:p>
            <a:endParaRPr lang="pl-PL" sz="1200" dirty="0"/>
          </a:p>
          <a:p>
            <a:pPr algn="ctr"/>
            <a:endParaRPr lang="pl-PL" sz="2000" dirty="0"/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544906" y="620688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pl-PL" sz="1200" b="1" dirty="0" smtClean="0"/>
              <a:t>UWAGI WSTĘPNE:</a:t>
            </a:r>
          </a:p>
        </p:txBody>
      </p:sp>
    </p:spTree>
    <p:extLst>
      <p:ext uri="{BB962C8B-B14F-4D97-AF65-F5344CB8AC3E}">
        <p14:creationId xmlns:p14="http://schemas.microsoft.com/office/powerpoint/2010/main" val="639017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7772400" cy="1470025"/>
          </a:xfrm>
        </p:spPr>
        <p:txBody>
          <a:bodyPr>
            <a:normAutofit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576052" y="757526"/>
            <a:ext cx="8229600" cy="655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pl-PL" sz="1200" dirty="0"/>
          </a:p>
          <a:p>
            <a:pPr marL="457200" indent="-457200" algn="ctr">
              <a:buAutoNum type="arabicPeriod"/>
            </a:pPr>
            <a:endParaRPr lang="pl-PL" sz="2000" dirty="0" smtClean="0"/>
          </a:p>
          <a:p>
            <a:pPr algn="ctr"/>
            <a:endParaRPr lang="pl-PL" sz="2000" dirty="0"/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576052" y="476672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r>
              <a:rPr lang="pl-PL" sz="1400" b="1" dirty="0" smtClean="0"/>
              <a:t>I. 2,5-3-minutowe filmy przeznaczone </a:t>
            </a:r>
            <a:r>
              <a:rPr lang="pl-PL" sz="1400" b="1" dirty="0"/>
              <a:t>do emisji w </a:t>
            </a:r>
            <a:r>
              <a:rPr lang="pl-PL" sz="1400" b="1" dirty="0" smtClean="0"/>
              <a:t>Internecie</a:t>
            </a:r>
          </a:p>
          <a:p>
            <a:r>
              <a:rPr lang="pl-PL" sz="1200" b="1" dirty="0" smtClean="0"/>
              <a:t> </a:t>
            </a:r>
          </a:p>
          <a:p>
            <a:r>
              <a:rPr lang="pl-PL" sz="1300" b="1" dirty="0" smtClean="0"/>
              <a:t>1. </a:t>
            </a:r>
            <a:r>
              <a:rPr lang="pl-PL" sz="1300" b="1" dirty="0" err="1" smtClean="0"/>
              <a:t>Brief</a:t>
            </a:r>
            <a:endParaRPr lang="pl-PL" sz="1300" b="1" dirty="0"/>
          </a:p>
          <a:p>
            <a:pPr marL="457200" indent="-457200" algn="ctr">
              <a:buAutoNum type="arabicPeriod"/>
            </a:pPr>
            <a:endParaRPr lang="pl-PL" sz="2000" b="1" dirty="0" smtClean="0"/>
          </a:p>
          <a:p>
            <a:pPr algn="ctr"/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1687364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7772400" cy="1470025"/>
          </a:xfrm>
        </p:spPr>
        <p:txBody>
          <a:bodyPr>
            <a:normAutofit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576052" y="548680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1200" b="1" dirty="0"/>
              <a:t>I. 2,5-3-minutowe filmy przeznaczone do emisji w Internecie</a:t>
            </a:r>
          </a:p>
          <a:p>
            <a:r>
              <a:rPr lang="pl-PL" sz="1050" b="1" dirty="0"/>
              <a:t> </a:t>
            </a:r>
          </a:p>
          <a:p>
            <a:r>
              <a:rPr lang="pl-PL" sz="1100" b="1" dirty="0" smtClean="0"/>
              <a:t>2. </a:t>
            </a:r>
            <a:r>
              <a:rPr lang="pl-PL" sz="1100" b="1" dirty="0" err="1" smtClean="0"/>
              <a:t>Treatment</a:t>
            </a:r>
            <a:endParaRPr lang="pl-PL" sz="1100" b="1" dirty="0"/>
          </a:p>
          <a:p>
            <a:pPr marL="457200" indent="-457200" algn="ctr">
              <a:buAutoNum type="arabicPeriod"/>
            </a:pPr>
            <a:endParaRPr lang="pl-PL" sz="2000" b="1" dirty="0" smtClean="0"/>
          </a:p>
          <a:p>
            <a:pPr algn="ctr"/>
            <a:endParaRPr lang="pl-PL" sz="2000" b="1" dirty="0"/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71059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7772400" cy="1470025"/>
          </a:xfrm>
        </p:spPr>
        <p:txBody>
          <a:bodyPr>
            <a:normAutofit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576052" y="757526"/>
            <a:ext cx="8229600" cy="655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pl-PL" sz="1200" dirty="0"/>
          </a:p>
          <a:p>
            <a:pPr marL="457200" indent="-457200" algn="ctr">
              <a:buAutoNum type="arabicPeriod"/>
            </a:pPr>
            <a:endParaRPr lang="pl-PL" sz="2000" dirty="0" smtClean="0"/>
          </a:p>
          <a:p>
            <a:pPr algn="ctr"/>
            <a:endParaRPr lang="pl-PL" sz="2000" dirty="0"/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576052" y="476672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r>
              <a:rPr lang="pl-PL" sz="1700" b="1" dirty="0" smtClean="0"/>
              <a:t>II. 1-minutowe filmy przeznaczone </a:t>
            </a:r>
            <a:r>
              <a:rPr lang="pl-PL" sz="1700" b="1" dirty="0"/>
              <a:t>do emisji </a:t>
            </a:r>
            <a:r>
              <a:rPr lang="pl-PL" sz="1700" b="1" dirty="0" smtClean="0"/>
              <a:t>w </a:t>
            </a:r>
            <a:r>
              <a:rPr lang="pl-PL" sz="1700" b="1" dirty="0"/>
              <a:t>kinach i salach fitness </a:t>
            </a:r>
            <a:r>
              <a:rPr lang="pl-PL" sz="1700" b="1" dirty="0" smtClean="0"/>
              <a:t> </a:t>
            </a:r>
          </a:p>
          <a:p>
            <a:endParaRPr lang="pl-PL" sz="1200" b="1" dirty="0" smtClean="0"/>
          </a:p>
          <a:p>
            <a:r>
              <a:rPr lang="pl-PL" sz="1400" b="1" dirty="0" smtClean="0"/>
              <a:t>1. </a:t>
            </a:r>
            <a:r>
              <a:rPr lang="pl-PL" sz="1400" b="1" dirty="0" err="1" smtClean="0"/>
              <a:t>Brief</a:t>
            </a:r>
            <a:endParaRPr lang="pl-PL" sz="1400" b="1" dirty="0"/>
          </a:p>
          <a:p>
            <a:pPr marL="457200" indent="-457200" algn="ctr">
              <a:buAutoNum type="arabicPeriod"/>
            </a:pPr>
            <a:endParaRPr lang="pl-PL" sz="2000" b="1" dirty="0" smtClean="0"/>
          </a:p>
          <a:p>
            <a:pPr algn="ctr"/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2599442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7772400" cy="1470025"/>
          </a:xfrm>
        </p:spPr>
        <p:txBody>
          <a:bodyPr>
            <a:normAutofit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576052" y="548680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1200" b="1" dirty="0"/>
              <a:t>II. 1-minutowe filmy przeznaczone do emisji </a:t>
            </a:r>
            <a:r>
              <a:rPr lang="pl-PL" sz="1100" b="1" dirty="0" smtClean="0"/>
              <a:t>w </a:t>
            </a:r>
            <a:r>
              <a:rPr lang="pl-PL" sz="1100" b="1" dirty="0"/>
              <a:t>kinach i salach fitness </a:t>
            </a:r>
            <a:r>
              <a:rPr lang="pl-PL" sz="1050" b="1" dirty="0"/>
              <a:t> </a:t>
            </a:r>
          </a:p>
          <a:p>
            <a:endParaRPr lang="pl-PL" sz="1050" b="1" dirty="0"/>
          </a:p>
          <a:p>
            <a:r>
              <a:rPr lang="pl-PL" sz="1100" b="1" dirty="0" smtClean="0"/>
              <a:t>2. </a:t>
            </a:r>
            <a:r>
              <a:rPr lang="pl-PL" sz="1100" b="1" dirty="0" err="1" smtClean="0"/>
              <a:t>Treatment</a:t>
            </a:r>
            <a:endParaRPr lang="pl-PL" sz="1100" b="1" dirty="0"/>
          </a:p>
          <a:p>
            <a:pPr marL="457200" indent="-457200" algn="ctr">
              <a:buAutoNum type="arabicPeriod"/>
            </a:pPr>
            <a:endParaRPr lang="pl-PL" sz="2000" b="1" dirty="0" smtClean="0"/>
          </a:p>
          <a:p>
            <a:pPr algn="ctr"/>
            <a:endParaRPr lang="pl-PL" sz="2000" b="1" dirty="0"/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2175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7772400" cy="1470025"/>
          </a:xfrm>
        </p:spPr>
        <p:txBody>
          <a:bodyPr>
            <a:normAutofit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576052" y="548680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1200" b="1" dirty="0" smtClean="0"/>
              <a:t>III. Spot promocyjny</a:t>
            </a:r>
          </a:p>
          <a:p>
            <a:endParaRPr lang="pl-PL" sz="1200" b="1" dirty="0" smtClean="0"/>
          </a:p>
          <a:p>
            <a:r>
              <a:rPr lang="pl-PL" sz="1100" b="1" dirty="0" smtClean="0"/>
              <a:t>1. Scenariusz</a:t>
            </a:r>
            <a:endParaRPr lang="pl-PL" sz="1100" b="1" dirty="0"/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4755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7772400" cy="1470025"/>
          </a:xfrm>
        </p:spPr>
        <p:txBody>
          <a:bodyPr>
            <a:normAutofit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576052" y="548680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r>
              <a:rPr lang="pl-PL" sz="1600" b="1" dirty="0"/>
              <a:t>III. Spot promocyjny</a:t>
            </a:r>
          </a:p>
          <a:p>
            <a:endParaRPr lang="pl-PL" sz="1600" b="1" dirty="0"/>
          </a:p>
          <a:p>
            <a:r>
              <a:rPr lang="pl-PL" sz="1600" b="1" dirty="0" smtClean="0"/>
              <a:t>2. Założenia </a:t>
            </a:r>
            <a:r>
              <a:rPr lang="pl-PL" sz="1600" b="1" dirty="0"/>
              <a:t>realizacyjne spotu promocyjnego </a:t>
            </a:r>
          </a:p>
          <a:p>
            <a:pPr marL="457200" indent="-457200" algn="ctr">
              <a:buAutoNum type="arabicPeriod"/>
            </a:pPr>
            <a:endParaRPr lang="pl-PL" sz="2000" b="1" dirty="0" smtClean="0"/>
          </a:p>
          <a:p>
            <a:pPr algn="ctr"/>
            <a:endParaRPr lang="pl-PL" sz="2000" b="1" dirty="0"/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1919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7772400" cy="1470025"/>
          </a:xfrm>
        </p:spPr>
        <p:txBody>
          <a:bodyPr>
            <a:normAutofit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576052" y="548680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r>
              <a:rPr lang="pl-PL" sz="1600" b="1" dirty="0" smtClean="0"/>
              <a:t>IV. Koncepcja graficzna</a:t>
            </a:r>
            <a:endParaRPr lang="pl-PL" sz="1600" b="1" dirty="0"/>
          </a:p>
          <a:p>
            <a:endParaRPr lang="pl-PL" sz="1600" b="1" dirty="0"/>
          </a:p>
          <a:p>
            <a:r>
              <a:rPr lang="pl-PL" sz="1600" b="1" dirty="0" smtClean="0"/>
              <a:t>1. Wizualizacja strony głównej strony internetowej Lidera Zmian</a:t>
            </a:r>
            <a:endParaRPr lang="pl-PL" sz="1600" b="1" dirty="0"/>
          </a:p>
          <a:p>
            <a:pPr algn="ctr"/>
            <a:endParaRPr lang="pl-PL" sz="2000" b="1" dirty="0"/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1984068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156</Words>
  <Application>Microsoft Office PowerPoint</Application>
  <PresentationFormat>Pokaz na ekranie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Bidzińska-Dajbor Gabriela</dc:creator>
  <cp:lastModifiedBy>g.bidzinska</cp:lastModifiedBy>
  <cp:revision>57</cp:revision>
  <cp:lastPrinted>2019-04-26T10:15:28Z</cp:lastPrinted>
  <dcterms:created xsi:type="dcterms:W3CDTF">2016-02-22T11:40:10Z</dcterms:created>
  <dcterms:modified xsi:type="dcterms:W3CDTF">2019-05-24T11:17:35Z</dcterms:modified>
</cp:coreProperties>
</file>