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81" r:id="rId6"/>
    <p:sldId id="282" r:id="rId7"/>
    <p:sldId id="286" r:id="rId8"/>
    <p:sldId id="287" r:id="rId9"/>
    <p:sldId id="283" r:id="rId10"/>
    <p:sldId id="288" r:id="rId11"/>
    <p:sldId id="280" r:id="rId12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urzyńska Dorota" initials="TD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1194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9C4B0-6EA4-48FA-B0F0-8CFD8F31D076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2FD2C-6B0D-4BD1-BB9B-3DD94F7BBF9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498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 wzorca tytułu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05.08.2021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23528" y="2090051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11560" y="476672"/>
            <a:ext cx="8157592" cy="5256584"/>
          </a:xfrm>
        </p:spPr>
        <p:txBody>
          <a:bodyPr>
            <a:normAutofit/>
          </a:bodyPr>
          <a:lstStyle/>
          <a:p>
            <a:pPr algn="l"/>
            <a:r>
              <a:rPr lang="pl-PL" sz="1100" dirty="0" smtClean="0">
                <a:solidFill>
                  <a:schemeClr val="tx1"/>
                </a:solidFill>
              </a:rPr>
              <a:t> </a:t>
            </a:r>
            <a:r>
              <a:rPr lang="pl-PL" sz="1100" dirty="0" smtClean="0">
                <a:solidFill>
                  <a:schemeClr val="tx1"/>
                </a:solidFill>
              </a:rPr>
              <a:t>WZP/WIPFE/U-332-27/21                                                                                                                                                             </a:t>
            </a:r>
            <a:r>
              <a:rPr lang="pl-PL" sz="1100" dirty="0" smtClean="0">
                <a:solidFill>
                  <a:schemeClr val="tx1"/>
                </a:solidFill>
              </a:rPr>
              <a:t>Załącznik nr </a:t>
            </a:r>
            <a:r>
              <a:rPr lang="pl-PL" sz="1100" dirty="0" smtClean="0">
                <a:solidFill>
                  <a:schemeClr val="tx1"/>
                </a:solidFill>
              </a:rPr>
              <a:t>8 </a:t>
            </a:r>
            <a:r>
              <a:rPr lang="pl-PL" sz="1100" dirty="0" smtClean="0">
                <a:solidFill>
                  <a:schemeClr val="tx1"/>
                </a:solidFill>
              </a:rPr>
              <a:t>do </a:t>
            </a:r>
            <a:r>
              <a:rPr lang="pl-PL" sz="1100" dirty="0" smtClean="0">
                <a:solidFill>
                  <a:schemeClr val="tx1"/>
                </a:solidFill>
              </a:rPr>
              <a:t>SWZ  </a:t>
            </a:r>
          </a:p>
          <a:p>
            <a:pPr algn="l"/>
            <a:r>
              <a:rPr lang="pl-PL" sz="1100" dirty="0" smtClean="0">
                <a:solidFill>
                  <a:schemeClr val="tx1"/>
                </a:solidFill>
              </a:rPr>
              <a:t>                                                                            </a:t>
            </a:r>
          </a:p>
          <a:p>
            <a:r>
              <a:rPr lang="pl-PL" sz="2400" b="1" dirty="0" smtClean="0">
                <a:solidFill>
                  <a:schemeClr val="bg1">
                    <a:lumMod val="50000"/>
                  </a:schemeClr>
                </a:solidFill>
              </a:rPr>
              <a:t>Nazwa </a:t>
            </a:r>
            <a:r>
              <a:rPr lang="pl-PL" sz="2400" b="1" dirty="0">
                <a:solidFill>
                  <a:schemeClr val="bg1">
                    <a:lumMod val="50000"/>
                  </a:schemeClr>
                </a:solidFill>
              </a:rPr>
              <a:t>i adres firmy:</a:t>
            </a:r>
          </a:p>
          <a:p>
            <a:endParaRPr lang="pl-PL" sz="2400" dirty="0">
              <a:solidFill>
                <a:schemeClr val="tx1"/>
              </a:solidFill>
            </a:endParaRP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r>
              <a:rPr lang="pl-PL" sz="2400" dirty="0">
                <a:solidFill>
                  <a:schemeClr val="tx1"/>
                </a:solidFill>
              </a:rPr>
              <a:t>………………………………………….………….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b="1" dirty="0"/>
              <a:t>KONCEPCJA</a:t>
            </a:r>
          </a:p>
          <a:p>
            <a:r>
              <a:rPr lang="pl-PL" b="1" dirty="0"/>
              <a:t>ZAPROPONOWANYCH DZIAŁAŃ</a:t>
            </a: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39552" y="3068960"/>
            <a:ext cx="8229600" cy="10081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algn="ctr">
              <a:spcBef>
                <a:spcPct val="20000"/>
              </a:spcBef>
              <a:defRPr/>
            </a:pPr>
            <a:endParaRPr kumimoji="0" lang="pl-PL" sz="32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611560" y="4437112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6052" y="757525"/>
            <a:ext cx="8229600" cy="8039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1200" dirty="0"/>
          </a:p>
          <a:p>
            <a:pPr marL="457200" indent="-457200" algn="ctr">
              <a:buAutoNum type="arabicPeriod"/>
            </a:pPr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576052" y="476672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r>
              <a:rPr lang="pl-PL" sz="1400" b="1" dirty="0"/>
              <a:t>1. </a:t>
            </a:r>
            <a:r>
              <a:rPr lang="pl-PL" sz="1400" b="1" dirty="0" err="1"/>
              <a:t>Key</a:t>
            </a:r>
            <a:r>
              <a:rPr lang="pl-PL" sz="1400" b="1" dirty="0"/>
              <a:t> Visual kampanii</a:t>
            </a:r>
          </a:p>
          <a:p>
            <a:r>
              <a:rPr lang="pl-PL" sz="1200" dirty="0" smtClean="0"/>
              <a:t>Prezentacja wizualna głównego </a:t>
            </a:r>
            <a:r>
              <a:rPr lang="pl-PL" sz="1200" dirty="0"/>
              <a:t>motywu </a:t>
            </a:r>
            <a:r>
              <a:rPr lang="pl-PL" sz="1200" dirty="0" smtClean="0"/>
              <a:t>graficznego KV </a:t>
            </a:r>
            <a:r>
              <a:rPr lang="pl-PL" sz="1200" dirty="0"/>
              <a:t>kampanii wraz przykładami </a:t>
            </a:r>
            <a:r>
              <a:rPr lang="pl-PL" sz="1200" dirty="0" smtClean="0"/>
              <a:t>jego zastosowań:</a:t>
            </a:r>
          </a:p>
          <a:p>
            <a:r>
              <a:rPr lang="pl-PL" sz="1200" dirty="0" smtClean="0"/>
              <a:t>a. przy obrazkach/zdjęciach </a:t>
            </a:r>
            <a:r>
              <a:rPr lang="pl-PL" sz="1200" dirty="0"/>
              <a:t>zamieszczanych wraz z wpisami na </a:t>
            </a:r>
            <a:r>
              <a:rPr lang="pl-PL" sz="1200" dirty="0" smtClean="0"/>
              <a:t>Facebooku,</a:t>
            </a:r>
          </a:p>
          <a:p>
            <a:r>
              <a:rPr lang="pl-PL" sz="1200" dirty="0" smtClean="0"/>
              <a:t>b. przy obrazkach/zdjęciach </a:t>
            </a:r>
            <a:r>
              <a:rPr lang="pl-PL" sz="1200" dirty="0"/>
              <a:t>zamieszczanych wraz z wpisami </a:t>
            </a:r>
            <a:r>
              <a:rPr lang="pl-PL" sz="1200" dirty="0" smtClean="0"/>
              <a:t>na Instagramie,</a:t>
            </a:r>
          </a:p>
          <a:p>
            <a:r>
              <a:rPr lang="pl-PL" sz="1200" dirty="0" smtClean="0"/>
              <a:t>c. w plakacie </a:t>
            </a:r>
            <a:r>
              <a:rPr lang="pl-PL" sz="1200" dirty="0"/>
              <a:t>do ramek w komunikacji </a:t>
            </a:r>
            <a:r>
              <a:rPr lang="pl-PL" sz="1200" dirty="0" smtClean="0"/>
              <a:t>miejskiej,</a:t>
            </a:r>
          </a:p>
          <a:p>
            <a:r>
              <a:rPr lang="pl-PL" sz="1200" dirty="0" smtClean="0"/>
              <a:t>d. w plakacie do </a:t>
            </a:r>
            <a:r>
              <a:rPr lang="pl-PL" sz="1200" dirty="0" err="1" smtClean="0"/>
              <a:t>metroboarda</a:t>
            </a:r>
            <a:r>
              <a:rPr lang="pl-PL" sz="1200" dirty="0" smtClean="0"/>
              <a:t> </a:t>
            </a:r>
          </a:p>
          <a:p>
            <a:r>
              <a:rPr lang="pl-PL" sz="1200" dirty="0" smtClean="0"/>
              <a:t>wraz </a:t>
            </a:r>
            <a:r>
              <a:rPr lang="pl-PL" sz="1200" dirty="0"/>
              <a:t>z opisem zawierającym uzasadnienie </a:t>
            </a:r>
            <a:r>
              <a:rPr lang="pl-PL" sz="1200" dirty="0" smtClean="0"/>
              <a:t>dotyczące zaprezentowanej koncepcji graficznej.</a:t>
            </a:r>
            <a:endParaRPr lang="pl-PL" sz="1200" dirty="0"/>
          </a:p>
          <a:p>
            <a:pPr algn="ctr"/>
            <a:endParaRPr lang="pl-PL" sz="2000" b="1" dirty="0"/>
          </a:p>
        </p:txBody>
      </p:sp>
    </p:spTree>
    <p:extLst>
      <p:ext uri="{BB962C8B-B14F-4D97-AF65-F5344CB8AC3E}">
        <p14:creationId xmlns:p14="http://schemas.microsoft.com/office/powerpoint/2010/main" val="168736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/>
          <a:p>
            <a:r>
              <a:rPr lang="pl-PL" sz="1500" b="1" dirty="0"/>
              <a:t>2. Ogólna koncepcja realizacji kampanii </a:t>
            </a:r>
          </a:p>
          <a:p>
            <a:r>
              <a:rPr lang="pl-PL" sz="1200" dirty="0" smtClean="0"/>
              <a:t>Opis ogólnej koncepcji realizacji kampanii odnoszący się do strategii kampanii zawierający informacje na temat sposobów na dotarcie do opisanej grupy docelowej oraz metod jakie Wykonawca zastosuje żeby osiągnąć zakładane w OPZ cele i wskaźniki kampanii.</a:t>
            </a:r>
            <a:endParaRPr lang="pl-PL" sz="1200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710595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6052" y="891575"/>
            <a:ext cx="8229600" cy="655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endParaRPr lang="pl-PL" sz="1200" dirty="0"/>
          </a:p>
          <a:p>
            <a:pPr marL="457200" indent="-457200" algn="ctr">
              <a:buAutoNum type="arabicPeriod"/>
            </a:pPr>
            <a:endParaRPr lang="pl-PL" sz="2000" dirty="0"/>
          </a:p>
          <a:p>
            <a:pPr algn="ctr"/>
            <a:endParaRPr lang="pl-PL" sz="20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ymbol zastępczy zawartości 2"/>
          <p:cNvSpPr txBox="1">
            <a:spLocks/>
          </p:cNvSpPr>
          <p:nvPr/>
        </p:nvSpPr>
        <p:spPr>
          <a:xfrm>
            <a:off x="576052" y="476672"/>
            <a:ext cx="8229600" cy="7425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300" b="1" dirty="0"/>
              <a:t>3. Koncepcja działań promocyjnych na </a:t>
            </a:r>
            <a:r>
              <a:rPr lang="pl-PL" sz="1300" b="1" dirty="0" smtClean="0"/>
              <a:t>Facebooku</a:t>
            </a:r>
            <a:endParaRPr lang="pl-PL" sz="1300" b="1" dirty="0"/>
          </a:p>
          <a:p>
            <a:r>
              <a:rPr lang="pl-PL" sz="1100" dirty="0" smtClean="0"/>
              <a:t>przez </a:t>
            </a:r>
            <a:r>
              <a:rPr lang="pl-PL" sz="1100" dirty="0"/>
              <a:t>co Zamawiający rozumie prezentację pomysłu na 10 sekundową animację oraz na jeden </a:t>
            </a:r>
            <a:r>
              <a:rPr lang="pl-PL" sz="1100" dirty="0" smtClean="0"/>
              <a:t>konkurs.</a:t>
            </a:r>
            <a:endParaRPr lang="pl-PL" sz="1100" b="1" dirty="0"/>
          </a:p>
          <a:p>
            <a:pPr algn="ctr"/>
            <a:endParaRPr lang="pl-PL" sz="1100" b="1" dirty="0"/>
          </a:p>
        </p:txBody>
      </p:sp>
    </p:spTree>
    <p:extLst>
      <p:ext uri="{BB962C8B-B14F-4D97-AF65-F5344CB8AC3E}">
        <p14:creationId xmlns:p14="http://schemas.microsoft.com/office/powerpoint/2010/main" val="2599442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/>
          <a:p>
            <a:r>
              <a:rPr lang="pl-PL" sz="2100" b="1" dirty="0"/>
              <a:t>4. Koncepcja działań promocyjnych na </a:t>
            </a:r>
            <a:r>
              <a:rPr lang="pl-PL" sz="2100" b="1" dirty="0" smtClean="0"/>
              <a:t>Instagramie</a:t>
            </a:r>
            <a:endParaRPr lang="pl-PL" sz="2100" b="1" dirty="0"/>
          </a:p>
          <a:p>
            <a:r>
              <a:rPr lang="pl-PL" dirty="0"/>
              <a:t>przez co Zamawiający rozumie prezentację pomysłu na koncepcję merytoryczną i graficzną jednego </a:t>
            </a:r>
            <a:r>
              <a:rPr lang="pl-PL" dirty="0" err="1"/>
              <a:t>posta</a:t>
            </a:r>
            <a:r>
              <a:rPr lang="pl-PL" dirty="0"/>
              <a:t> oraz jednego </a:t>
            </a:r>
            <a:r>
              <a:rPr lang="pl-PL" dirty="0" err="1"/>
              <a:t>Instastory</a:t>
            </a:r>
            <a:r>
              <a:rPr lang="pl-PL" dirty="0"/>
              <a:t>, jak również opis propozycji dot. zmian jakie zostaną wprowadzone na profilu Zamawiającego, które będą pasowały do założeń tego portalu i przyczynią się do wzrostu zainteresowania tym profilem oraz uzyskaniem nowych </a:t>
            </a:r>
            <a:r>
              <a:rPr lang="pl-PL" dirty="0" smtClean="0"/>
              <a:t>obserwujących.</a:t>
            </a:r>
            <a:endParaRPr lang="pl-PL" b="1" dirty="0"/>
          </a:p>
          <a:p>
            <a:pPr algn="ctr"/>
            <a:endParaRPr lang="pl-PL" b="1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821750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5" name="Symbol zastępczy zawartości 2"/>
          <p:cNvSpPr txBox="1">
            <a:spLocks/>
          </p:cNvSpPr>
          <p:nvPr/>
        </p:nvSpPr>
        <p:spPr>
          <a:xfrm>
            <a:off x="576052" y="548680"/>
            <a:ext cx="82296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1300" b="1" dirty="0"/>
              <a:t>5</a:t>
            </a:r>
            <a:r>
              <a:rPr lang="pl-PL" sz="1300" b="1" dirty="0" smtClean="0"/>
              <a:t>. Projekt graficzny plakatu w ramkach w pojazdach komunikacji miejskiej</a:t>
            </a:r>
            <a:endParaRPr lang="pl-PL" sz="1300" b="1" dirty="0"/>
          </a:p>
          <a:p>
            <a:r>
              <a:rPr lang="pl-PL" sz="1100" dirty="0" smtClean="0"/>
              <a:t>Projekt w warstwie tekstowej powinien </a:t>
            </a:r>
            <a:r>
              <a:rPr lang="pl-PL" sz="1100" kern="15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</a:rPr>
              <a:t>nawiązywać do aktualnych działań Zamawiającego i promować wartości wskazane przez Zamawiającego w </a:t>
            </a:r>
            <a:r>
              <a:rPr lang="pl-PL" sz="1100" kern="15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</a:rPr>
              <a:t>OPZ</a:t>
            </a:r>
            <a:r>
              <a:rPr lang="pl-PL" sz="1100" dirty="0" smtClean="0"/>
              <a:t>. Powinien mieć wymiary dopasowane do standardowych wymiarów plakatów umieszczanych w pojazdach komunikacji miejskiej w odpowiedniej skali</a:t>
            </a:r>
            <a:r>
              <a:rPr lang="pl-PL" sz="1200" dirty="0" smtClean="0"/>
              <a:t>.</a:t>
            </a:r>
            <a:endParaRPr lang="pl-PL" sz="1200" dirty="0"/>
          </a:p>
        </p:txBody>
      </p:sp>
      <p:sp>
        <p:nvSpPr>
          <p:cNvPr id="7" name="Podtytuł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04755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algn="l">
              <a:spcBef>
                <a:spcPts val="0"/>
              </a:spcBef>
            </a:pPr>
            <a:r>
              <a:rPr lang="pl-PL" sz="1400" b="1" dirty="0" smtClean="0"/>
              <a:t>6. Projekt graficzny </a:t>
            </a:r>
            <a:r>
              <a:rPr lang="pl-PL" sz="1400" b="1" dirty="0" err="1" smtClean="0"/>
              <a:t>metroboardu</a:t>
            </a:r>
            <a:r>
              <a:rPr lang="pl-PL" sz="1800" dirty="0" smtClean="0"/>
              <a:t/>
            </a:r>
            <a:br>
              <a:rPr lang="pl-PL" sz="1800" dirty="0" smtClean="0"/>
            </a:br>
            <a:r>
              <a:rPr lang="pl-PL" sz="1200" dirty="0" smtClean="0">
                <a:solidFill>
                  <a:prstClr val="black"/>
                </a:solidFill>
                <a:ea typeface="+mn-ea"/>
                <a:cs typeface="+mn-cs"/>
              </a:rPr>
              <a:t>Projekt w warstwie tekstowej </a:t>
            </a:r>
            <a:r>
              <a:rPr lang="pl-PL" sz="1200" dirty="0">
                <a:solidFill>
                  <a:prstClr val="black"/>
                </a:solidFill>
                <a:ea typeface="+mn-ea"/>
                <a:cs typeface="+mn-cs"/>
              </a:rPr>
              <a:t>powinien </a:t>
            </a:r>
            <a:r>
              <a:rPr lang="pl-PL" sz="1200" kern="150" dirty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+mn-cs"/>
              </a:rPr>
              <a:t>nawiązywać do aktualnych działań Zamawiającego i promować wartości wskazane przez Zamawiającego w </a:t>
            </a:r>
            <a:r>
              <a:rPr lang="pl-PL" sz="1200" kern="150" dirty="0" smtClean="0">
                <a:solidFill>
                  <a:srgbClr val="000000"/>
                </a:solidFill>
                <a:latin typeface="Calibri" panose="020F0502020204030204" pitchFamily="34" charset="0"/>
                <a:ea typeface="Arial Unicode MS"/>
                <a:cs typeface="+mn-cs"/>
              </a:rPr>
              <a:t>OPZ</a:t>
            </a:r>
            <a:r>
              <a:rPr lang="pl-PL" sz="1200" dirty="0">
                <a:solidFill>
                  <a:prstClr val="black"/>
                </a:solidFill>
                <a:ea typeface="+mn-ea"/>
                <a:cs typeface="+mn-cs"/>
              </a:rPr>
              <a:t>. Powinien mieć </a:t>
            </a:r>
            <a:r>
              <a:rPr lang="pl-PL" sz="1200" dirty="0" smtClean="0">
                <a:solidFill>
                  <a:prstClr val="black"/>
                </a:solidFill>
                <a:ea typeface="+mn-ea"/>
                <a:cs typeface="+mn-cs"/>
              </a:rPr>
              <a:t>wymiary </a:t>
            </a:r>
            <a:r>
              <a:rPr lang="pl-PL" sz="1200" dirty="0">
                <a:solidFill>
                  <a:prstClr val="black"/>
                </a:solidFill>
                <a:ea typeface="+mn-ea"/>
                <a:cs typeface="+mn-cs"/>
              </a:rPr>
              <a:t>dopasowane do standardowych wymiarów </a:t>
            </a:r>
            <a:r>
              <a:rPr lang="pl-PL" sz="1200" dirty="0" err="1" smtClean="0">
                <a:solidFill>
                  <a:prstClr val="black"/>
                </a:solidFill>
                <a:ea typeface="+mn-ea"/>
                <a:cs typeface="+mn-cs"/>
              </a:rPr>
              <a:t>metroboardów</a:t>
            </a:r>
            <a:r>
              <a:rPr lang="pl-PL" sz="1200" dirty="0" smtClean="0">
                <a:solidFill>
                  <a:prstClr val="black"/>
                </a:solidFill>
                <a:ea typeface="+mn-ea"/>
                <a:cs typeface="+mn-cs"/>
              </a:rPr>
              <a:t> w odpowiedniej skali.</a:t>
            </a:r>
            <a:r>
              <a:rPr lang="pl-PL" sz="1200" dirty="0">
                <a:solidFill>
                  <a:prstClr val="black"/>
                </a:solidFill>
                <a:ea typeface="+mn-ea"/>
                <a:cs typeface="+mn-cs"/>
              </a:rPr>
              <a:t/>
            </a:r>
            <a:br>
              <a:rPr lang="pl-PL" sz="1200" dirty="0">
                <a:solidFill>
                  <a:prstClr val="black"/>
                </a:solidFill>
                <a:ea typeface="+mn-ea"/>
                <a:cs typeface="+mn-cs"/>
              </a:rPr>
            </a:b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892526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1988840"/>
            <a:ext cx="7772400" cy="1470025"/>
          </a:xfrm>
        </p:spPr>
        <p:txBody>
          <a:bodyPr>
            <a:normAutofit/>
          </a:bodyPr>
          <a:lstStyle/>
          <a:p>
            <a:r>
              <a:rPr lang="pl-PL" dirty="0"/>
              <a:t/>
            </a:r>
            <a:br>
              <a:rPr lang="pl-PL" dirty="0"/>
            </a:br>
            <a:endParaRPr lang="pl-PL" dirty="0"/>
          </a:p>
        </p:txBody>
      </p:sp>
      <p:sp>
        <p:nvSpPr>
          <p:cNvPr id="6" name="Symbol zastępczy zawartości 2"/>
          <p:cNvSpPr txBox="1">
            <a:spLocks/>
          </p:cNvSpPr>
          <p:nvPr/>
        </p:nvSpPr>
        <p:spPr>
          <a:xfrm>
            <a:off x="575964" y="1124744"/>
            <a:ext cx="8229600" cy="5112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indent="-228600" algn="just">
              <a:buAutoNum type="arabicPeriod"/>
            </a:pPr>
            <a:r>
              <a:rPr lang="pl-PL" sz="1100" dirty="0"/>
              <a:t>W zależności od specyfiki danego materiału może on być przedstawiony w formie </a:t>
            </a:r>
            <a:r>
              <a:rPr lang="pl-PL" sz="1100" dirty="0" smtClean="0"/>
              <a:t>opisów/obrazków/zdjęć/czytelnych </a:t>
            </a:r>
            <a:r>
              <a:rPr lang="pl-PL" sz="1100" dirty="0" err="1"/>
              <a:t>screenów</a:t>
            </a:r>
            <a:r>
              <a:rPr lang="pl-PL" sz="1100" dirty="0"/>
              <a:t>, zawierających przykładowe projekty graficzne. Mogą też być dodane jako załącznik do niniejszego dokumentu. </a:t>
            </a:r>
          </a:p>
          <a:p>
            <a:pPr marL="228600" indent="-228600" algn="just">
              <a:buAutoNum type="arabicPeriod"/>
            </a:pPr>
            <a:r>
              <a:rPr lang="pl-PL" sz="1100" dirty="0"/>
              <a:t>Dokument można modyfikować, np. zwiększając liczbę stron, można również przygotować poniższy dokument na własnym wzorze prezentacji, jednak wymagane jest zachowanie układu i kolejności poszczególnych pozycji.</a:t>
            </a:r>
          </a:p>
          <a:p>
            <a:pPr algn="just"/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endParaRPr lang="pl-PL" sz="1200" dirty="0"/>
          </a:p>
          <a:p>
            <a:pPr algn="ctr"/>
            <a:endParaRPr lang="pl-PL" sz="2000" dirty="0"/>
          </a:p>
        </p:txBody>
      </p:sp>
      <p:sp>
        <p:nvSpPr>
          <p:cNvPr id="8" name="Symbol zastępczy zawartości 2"/>
          <p:cNvSpPr txBox="1">
            <a:spLocks/>
          </p:cNvSpPr>
          <p:nvPr/>
        </p:nvSpPr>
        <p:spPr>
          <a:xfrm>
            <a:off x="544906" y="620688"/>
            <a:ext cx="8229600" cy="360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pl-PL" sz="1200" b="1" dirty="0"/>
              <a:t>Uwagi dodatkowe:</a:t>
            </a:r>
          </a:p>
        </p:txBody>
      </p:sp>
    </p:spTree>
    <p:extLst>
      <p:ext uri="{BB962C8B-B14F-4D97-AF65-F5344CB8AC3E}">
        <p14:creationId xmlns:p14="http://schemas.microsoft.com/office/powerpoint/2010/main" val="6390173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1215AB14638FF4F90A4EEE6C3B10DF6" ma:contentTypeVersion="12" ma:contentTypeDescription="Utwórz nowy dokument." ma:contentTypeScope="" ma:versionID="6a91fd87b753f4d4653f7314891f2a74">
  <xsd:schema xmlns:xsd="http://www.w3.org/2001/XMLSchema" xmlns:xs="http://www.w3.org/2001/XMLSchema" xmlns:p="http://schemas.microsoft.com/office/2006/metadata/properties" xmlns:ns2="13e258df-16cb-4507-b678-b498e48e58c8" xmlns:ns3="153e0a85-a7de-4c25-b915-33607e7cdfca" targetNamespace="http://schemas.microsoft.com/office/2006/metadata/properties" ma:root="true" ma:fieldsID="815679d98b17363b56a8b68f641d45ed" ns2:_="" ns3:_="">
    <xsd:import namespace="13e258df-16cb-4507-b678-b498e48e58c8"/>
    <xsd:import namespace="153e0a85-a7de-4c25-b915-33607e7cdfc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e258df-16cb-4507-b678-b498e48e58c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53e0a85-a7de-4c25-b915-33607e7cdf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9F2BE2-1FD4-4E66-B425-0AD6E532D1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4DC745-D168-460E-AE97-589F4FE8020B}">
  <ds:schemaRefs>
    <ds:schemaRef ds:uri="http://schemas.microsoft.com/office/2006/metadata/properties"/>
    <ds:schemaRef ds:uri="13e258df-16cb-4507-b678-b498e48e58c8"/>
    <ds:schemaRef ds:uri="http://purl.org/dc/terms/"/>
    <ds:schemaRef ds:uri="http://schemas.openxmlformats.org/package/2006/metadata/core-properties"/>
    <ds:schemaRef ds:uri="http://purl.org/dc/dcmitype/"/>
    <ds:schemaRef ds:uri="153e0a85-a7de-4c25-b915-33607e7cdfca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F982B9B2-6501-4621-9E1E-749CF8AE5B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e258df-16cb-4507-b678-b498e48e58c8"/>
    <ds:schemaRef ds:uri="153e0a85-a7de-4c25-b915-33607e7cdfc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713</TotalTime>
  <Words>302</Words>
  <Application>Microsoft Office PowerPoint</Application>
  <PresentationFormat>Pokaz na ekranie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Arial Unicode MS</vt:lpstr>
      <vt:lpstr>Calibri</vt:lpstr>
      <vt:lpstr>Motyw pakietu Office</vt:lpstr>
      <vt:lpstr> </vt:lpstr>
      <vt:lpstr> </vt:lpstr>
      <vt:lpstr> </vt:lpstr>
      <vt:lpstr> </vt:lpstr>
      <vt:lpstr> </vt:lpstr>
      <vt:lpstr> </vt:lpstr>
      <vt:lpstr>6. Projekt graficzny metroboardu Projekt w warstwie tekstowej powinien nawiązywać do aktualnych działań Zamawiającego i promować wartości wskazane przez Zamawiającego w OPZ. Powinien mieć wymiary dopasowane do standardowych wymiarów metroboardów w odpowiedniej skali.  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Bidzińska-Dajbor Gabriela</dc:creator>
  <cp:lastModifiedBy>Olędzka-Kwiecińska Justyna</cp:lastModifiedBy>
  <cp:revision>69</cp:revision>
  <cp:lastPrinted>2019-04-26T10:15:28Z</cp:lastPrinted>
  <dcterms:created xsi:type="dcterms:W3CDTF">2016-02-22T11:40:10Z</dcterms:created>
  <dcterms:modified xsi:type="dcterms:W3CDTF">2021-08-05T10:17:24Z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0x01010071215AB14638FF4F90A4EEE6C3B10DF6</vt:lpwstr>
  </property>
</Properties>
</file>