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88" r:id="rId6"/>
    <p:sldId id="282" r:id="rId7"/>
    <p:sldId id="289" r:id="rId8"/>
    <p:sldId id="291" r:id="rId9"/>
    <p:sldId id="290" r:id="rId10"/>
    <p:sldId id="280" r:id="rId11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urzyńska Dorota" initials="TD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20133A-FFAF-4A92-8750-80FE143A23BA}" v="2" dt="2025-04-09T11:53:28.4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F9C4B0-6EA4-48FA-B0F0-8CFD8F31D076}" type="datetimeFigureOut">
              <a:rPr lang="pl-PL" smtClean="0"/>
              <a:pPr/>
              <a:t>26.05.2025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B2FD2C-6B0D-4BD1-BB9B-3DD94F7BBF9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4989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B2FD2C-6B0D-4BD1-BB9B-3DD94F7BBF9B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5165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26.05.2025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26.05.2025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26.05.2025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26.05.2025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26.05.2025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26.05.2025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26.05.2025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26.05.2025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26.05.2025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26.05.2025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26.05.2025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26.05.2025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528" y="2090051"/>
            <a:ext cx="7772400" cy="1470025"/>
          </a:xfrm>
        </p:spPr>
        <p:txBody>
          <a:bodyPr>
            <a:normAutofit/>
          </a:bodyPr>
          <a:lstStyle/>
          <a:p>
            <a:br>
              <a:rPr lang="pl-PL"/>
            </a:b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20" y="476672"/>
            <a:ext cx="8712968" cy="52565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pl-PL" sz="1000" b="1" dirty="0">
                <a:solidFill>
                  <a:schemeClr val="tx1"/>
                </a:solidFill>
              </a:rPr>
              <a:t>WZP.331-1-25/25.U.WIPFE </a:t>
            </a:r>
            <a:r>
              <a:rPr lang="pl-PL" sz="1100" b="1" dirty="0">
                <a:solidFill>
                  <a:schemeClr val="tx1"/>
                </a:solidFill>
              </a:rPr>
              <a:t>                                                                                             	                                                                                      </a:t>
            </a:r>
            <a:r>
              <a:rPr lang="pl-PL" sz="1000" b="1" dirty="0">
                <a:solidFill>
                  <a:schemeClr val="tx1"/>
                </a:solidFill>
              </a:rPr>
              <a:t>Załącznik nr 7  do  SWZ</a:t>
            </a:r>
            <a:endParaRPr lang="pl-PL" sz="24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24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2400" b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pl-PL" sz="2400" b="1" dirty="0">
                <a:solidFill>
                  <a:schemeClr val="bg1">
                    <a:lumMod val="50000"/>
                  </a:schemeClr>
                </a:solidFill>
              </a:rPr>
              <a:t>Nazwa i adres firmy:</a:t>
            </a:r>
            <a:endParaRPr lang="pl-PL" dirty="0">
              <a:solidFill>
                <a:schemeClr val="bg1">
                  <a:lumMod val="50000"/>
                </a:schemeClr>
              </a:solidFill>
              <a:ea typeface="Calibri"/>
              <a:cs typeface="Calibri"/>
            </a:endParaRPr>
          </a:p>
          <a:p>
            <a:r>
              <a:rPr lang="pl-PL" sz="2400" dirty="0">
                <a:solidFill>
                  <a:schemeClr val="tx1"/>
                </a:solidFill>
              </a:rPr>
              <a:t>………………………………………….………….</a:t>
            </a:r>
            <a:endParaRPr lang="pl-PL" sz="2400" dirty="0">
              <a:solidFill>
                <a:schemeClr val="tx1"/>
              </a:solidFill>
              <a:ea typeface="Calibri"/>
              <a:cs typeface="Calibri"/>
            </a:endParaRPr>
          </a:p>
          <a:p>
            <a:r>
              <a:rPr lang="pl-PL" sz="2400" dirty="0">
                <a:solidFill>
                  <a:schemeClr val="tx1"/>
                </a:solidFill>
              </a:rPr>
              <a:t>………………………………………….………….</a:t>
            </a:r>
          </a:p>
          <a:p>
            <a:r>
              <a:rPr lang="pl-PL" sz="2400" dirty="0">
                <a:solidFill>
                  <a:schemeClr val="tx1"/>
                </a:solidFill>
              </a:rPr>
              <a:t>………………………………………….………….</a:t>
            </a:r>
          </a:p>
          <a:p>
            <a:endParaRPr lang="pl-PL" dirty="0">
              <a:solidFill>
                <a:schemeClr val="tx1"/>
              </a:solidFill>
            </a:endParaRPr>
          </a:p>
          <a:p>
            <a:r>
              <a:rPr lang="pl-PL" b="1" dirty="0"/>
              <a:t>KONCEPCJA</a:t>
            </a:r>
          </a:p>
          <a:p>
            <a:r>
              <a:rPr lang="pl-PL" b="1" dirty="0"/>
              <a:t>ZAPROPONOWANYCH DZIAŁAŃ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539552" y="3068960"/>
            <a:ext cx="8229600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endParaRPr kumimoji="0" lang="pl-PL" sz="32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611560" y="4437112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pl-PL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3E98FAB1-3991-58FE-F9FB-BCB61B53819A}"/>
              </a:ext>
            </a:extLst>
          </p:cNvPr>
          <p:cNvSpPr txBox="1"/>
          <p:nvPr/>
        </p:nvSpPr>
        <p:spPr>
          <a:xfrm>
            <a:off x="467544" y="548680"/>
            <a:ext cx="7848872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1600" b="1"/>
              <a:t>1. Kreacja kampanii</a:t>
            </a:r>
          </a:p>
          <a:p>
            <a:r>
              <a:rPr lang="pl-PL" sz="1400"/>
              <a:t>hasło i hasztag, który może być hasłem kampanii</a:t>
            </a:r>
          </a:p>
        </p:txBody>
      </p:sp>
    </p:spTree>
    <p:extLst>
      <p:ext uri="{BB962C8B-B14F-4D97-AF65-F5344CB8AC3E}">
        <p14:creationId xmlns:p14="http://schemas.microsoft.com/office/powerpoint/2010/main" val="667226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1520" y="1988840"/>
            <a:ext cx="7772400" cy="1470025"/>
          </a:xfrm>
        </p:spPr>
        <p:txBody>
          <a:bodyPr>
            <a:normAutofit/>
          </a:bodyPr>
          <a:lstStyle/>
          <a:p>
            <a:br>
              <a:rPr lang="pl-PL"/>
            </a:br>
            <a:endParaRPr lang="pl-PL"/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576052" y="548680"/>
            <a:ext cx="8229600" cy="6048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pl-PL" sz="1600" b="1"/>
              <a:t>2. </a:t>
            </a:r>
            <a:r>
              <a:rPr lang="pl-PL" sz="1600" b="1" err="1"/>
              <a:t>Key</a:t>
            </a:r>
            <a:r>
              <a:rPr lang="pl-PL" sz="1600" b="1"/>
              <a:t> Visual kampanii:</a:t>
            </a:r>
          </a:p>
          <a:p>
            <a:r>
              <a:rPr lang="pl-PL" sz="1600"/>
              <a:t>Prezentacja wizualna głównego motywu graficznego KV kampanii wraz z przykładami zastosowania w:</a:t>
            </a:r>
          </a:p>
          <a:p>
            <a:r>
              <a:rPr lang="pl-PL" sz="1600"/>
              <a:t>a) grafice do postu na Instagramie</a:t>
            </a:r>
          </a:p>
          <a:p>
            <a:r>
              <a:rPr lang="pl-PL" sz="1600"/>
              <a:t>b) grafice na paczkomat</a:t>
            </a:r>
          </a:p>
          <a:p>
            <a:r>
              <a:rPr lang="pl-PL" sz="1600"/>
              <a:t>c) projektu </a:t>
            </a:r>
            <a:r>
              <a:rPr lang="pl-PL" sz="1600" err="1"/>
              <a:t>citylighta</a:t>
            </a:r>
            <a:endParaRPr lang="pl-PL" sz="1600"/>
          </a:p>
          <a:p>
            <a:r>
              <a:rPr lang="pl-PL" sz="1600"/>
              <a:t>wraz z opisem zawierającym uzasadnienie dotyczące zaprezentowanej koncepcji graficznej.</a:t>
            </a:r>
          </a:p>
          <a:p>
            <a:r>
              <a:rPr lang="pl-PL" sz="1500"/>
              <a:t>Grafiki mają być przygotowane zgodnie z zaproponowanym KV i hasłem oraz wymaganiami Zmawiającego i mają zawierać hasztag.</a:t>
            </a:r>
          </a:p>
        </p:txBody>
      </p:sp>
      <p:sp>
        <p:nvSpPr>
          <p:cNvPr id="7" name="Podtytuł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1059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A729C5-8836-38C4-9D8C-77D72775E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2952328"/>
          </a:xfrm>
        </p:spPr>
        <p:txBody>
          <a:bodyPr>
            <a:noAutofit/>
          </a:bodyPr>
          <a:lstStyle/>
          <a:p>
            <a:pPr algn="l"/>
            <a:br>
              <a:rPr lang="pl-PL" sz="900" b="1"/>
            </a:br>
            <a:r>
              <a:rPr lang="pl-PL" sz="1600" b="1"/>
              <a:t>3. </a:t>
            </a:r>
            <a:r>
              <a:rPr lang="pl-PL" sz="1600" b="1" err="1"/>
              <a:t>Treatment</a:t>
            </a:r>
            <a:r>
              <a:rPr lang="pl-PL" sz="1600" b="1"/>
              <a:t> do filmu 30-45 s.</a:t>
            </a:r>
            <a:br>
              <a:rPr lang="pl-PL" sz="1100" b="1"/>
            </a:br>
            <a:r>
              <a:rPr lang="pl-PL" sz="1100"/>
              <a:t>a)  który ma prezentować najważniejsze obszary finansowania i bieżące nabory w ramach programu FEM 2021-2017. Ma to być indywidualny i kreatywny projekt koncepcyjny decyzji oraz wizji reżysera zawierający opis idei i pomysłów na realizację spotu. Ma on zawierać wstępny scenariusz przedstawiony w postaci </a:t>
            </a:r>
            <a:r>
              <a:rPr lang="pl-PL" sz="1100" err="1"/>
              <a:t>storyboardów</a:t>
            </a:r>
            <a:r>
              <a:rPr lang="pl-PL" sz="1100"/>
              <a:t>. Musi też zawierać linki do 2 spotów o czasie trwania 30 s – 1 min., co najmniej jeden z nich jest wyreżyserowany przez reżysera, który będzie realizował spoty w ramach tego zamówienia, w celu określenia przez Zamawiającego poziomu produkcji oferowanych przez Wykonawcę.</a:t>
            </a:r>
            <a:br>
              <a:rPr lang="pl-PL" sz="1100" b="1"/>
            </a:br>
            <a:br>
              <a:rPr lang="pl-PL" sz="1100" b="1"/>
            </a:br>
            <a:br>
              <a:rPr lang="pl-PL" sz="1100" b="1"/>
            </a:br>
            <a:br>
              <a:rPr lang="pl-PL" sz="1100" b="1"/>
            </a:br>
            <a:br>
              <a:rPr lang="pl-PL" sz="1100" b="1"/>
            </a:br>
            <a:br>
              <a:rPr lang="pl-PL" sz="1100" b="1"/>
            </a:br>
            <a:br>
              <a:rPr lang="pl-PL" sz="1100" b="1"/>
            </a:br>
            <a:br>
              <a:rPr lang="pl-PL" sz="1100" b="1"/>
            </a:br>
            <a:br>
              <a:rPr lang="pl-PL" sz="1100" b="1"/>
            </a:br>
            <a:br>
              <a:rPr lang="pl-PL" sz="900" b="1"/>
            </a:br>
            <a:br>
              <a:rPr lang="pl-PL" sz="1600" b="1"/>
            </a:br>
            <a:br>
              <a:rPr lang="pl-PL" sz="1100" b="1"/>
            </a:br>
            <a:endParaRPr lang="pl-PL" sz="110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A8B89D-9ECE-EF2C-6186-325FBC35E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3634484"/>
            <a:ext cx="8229600" cy="2952327"/>
          </a:xfr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700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D787DE-2C11-9EB1-A42B-04CBF87D5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l-PL" sz="1200" b="1" dirty="0"/>
              <a:t>4. Szczegółowe informacje o nagrodach za filmy/ spoty reklamowe zrealizowane przez Wykonawcę, który będzie nagrywał spoty w ramach tej umowy przyznane Wykonawcy w konkursach/ festiwalach filmowych lub związanych z branżą reklamy i PR, o których mowa w kryterium oceny „Nagrody”:</a:t>
            </a:r>
            <a:endParaRPr lang="pl-PL" sz="1200" b="1" dirty="0">
              <a:highlight>
                <a:srgbClr val="FFFF00"/>
              </a:highlight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383DB0-244B-F213-F632-5E0738EFB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05232"/>
            <a:ext cx="8229600" cy="5020932"/>
          </a:xfrm>
        </p:spPr>
        <p:txBody>
          <a:bodyPr/>
          <a:lstStyle/>
          <a:p>
            <a:r>
              <a:rPr lang="pl-PL" sz="1200" dirty="0"/>
              <a:t>……………………………………..</a:t>
            </a:r>
          </a:p>
          <a:p>
            <a:r>
              <a:rPr lang="pl-PL" sz="1200" dirty="0"/>
              <a:t>………………………………………</a:t>
            </a:r>
          </a:p>
          <a:p>
            <a:r>
              <a:rPr lang="pl-PL" sz="1200" dirty="0"/>
              <a:t>………………………………………</a:t>
            </a:r>
          </a:p>
          <a:p>
            <a:r>
              <a:rPr lang="pl-PL" sz="1200" dirty="0"/>
              <a:t>………………………………………..</a:t>
            </a:r>
          </a:p>
          <a:p>
            <a:pPr marL="0" indent="0">
              <a:buNone/>
            </a:pPr>
            <a:endParaRPr lang="pl-PL" sz="1200" dirty="0"/>
          </a:p>
          <a:p>
            <a:pPr marL="0" indent="0">
              <a:buNone/>
            </a:pPr>
            <a:endParaRPr lang="pl-PL" sz="1200" dirty="0"/>
          </a:p>
          <a:p>
            <a:pPr marL="0" indent="0">
              <a:buNone/>
            </a:pPr>
            <a:endParaRPr lang="pl-PL" sz="1200" b="1" dirty="0"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pl-PL" sz="1200" dirty="0"/>
          </a:p>
          <a:p>
            <a:pPr marL="0" indent="0">
              <a:buNone/>
            </a:pPr>
            <a:endParaRPr lang="pl-PL" sz="1200" b="1" dirty="0"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pl-PL" sz="1200" dirty="0"/>
          </a:p>
          <a:p>
            <a:pPr marL="0" indent="0">
              <a:buNone/>
            </a:pPr>
            <a:endParaRPr lang="pl-PL" sz="1200" dirty="0"/>
          </a:p>
          <a:p>
            <a:pPr marL="0" indent="0">
              <a:buNone/>
            </a:pPr>
            <a:endParaRPr lang="pl-PL" sz="1200" dirty="0"/>
          </a:p>
          <a:p>
            <a:pPr marL="0" indent="0">
              <a:buNone/>
            </a:pPr>
            <a:endParaRPr lang="pl-PL" sz="1200" dirty="0"/>
          </a:p>
          <a:p>
            <a:pPr marL="0" indent="0">
              <a:buNone/>
            </a:pPr>
            <a:endParaRPr lang="pl-PL" sz="1200" dirty="0"/>
          </a:p>
          <a:p>
            <a:pPr marL="0" indent="0">
              <a:buNone/>
            </a:pPr>
            <a:endParaRPr lang="pl-PL" sz="1200" dirty="0"/>
          </a:p>
          <a:p>
            <a:pPr marL="0" indent="0">
              <a:buNone/>
            </a:pPr>
            <a:endParaRPr lang="pl-PL" sz="1200" dirty="0"/>
          </a:p>
          <a:p>
            <a:pPr marL="0" indent="0">
              <a:buNone/>
            </a:pPr>
            <a:endParaRPr lang="pl-PL" sz="1200" dirty="0"/>
          </a:p>
          <a:p>
            <a:pPr marL="0" indent="0">
              <a:buNone/>
            </a:pPr>
            <a:r>
              <a:rPr lang="pl-PL" sz="1200" b="1" dirty="0"/>
              <a:t>Dowody potwierdzające otrzymanie wskazanych nagród stanowią załączniki do niniejszego dokumentu.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7065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9003A7-09DE-CBCC-5E4B-26FA6068A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3285"/>
            <a:ext cx="8229600" cy="572287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sz="1200" b="1" dirty="0">
                <a:ea typeface="Calibri"/>
                <a:cs typeface="Calibri"/>
              </a:rPr>
              <a:t>5.  </a:t>
            </a:r>
            <a:r>
              <a:rPr lang="pl-PL" sz="1200" b="1" dirty="0" err="1">
                <a:ea typeface="Calibri"/>
                <a:cs typeface="Calibri"/>
              </a:rPr>
              <a:t>Influencer</a:t>
            </a:r>
            <a:r>
              <a:rPr lang="pl-PL" sz="1200" b="1" dirty="0">
                <a:ea typeface="Calibri"/>
                <a:cs typeface="Calibri"/>
              </a:rPr>
              <a:t> </a:t>
            </a:r>
            <a:endParaRPr lang="pl-PL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pl-PL" sz="1100" dirty="0">
                <a:ea typeface="+mn-lt"/>
                <a:cs typeface="+mn-lt"/>
              </a:rPr>
              <a:t>a) </a:t>
            </a:r>
            <a:r>
              <a:rPr lang="pl-PL" sz="1100" b="1" dirty="0">
                <a:ea typeface="Calibri"/>
                <a:cs typeface="Calibri"/>
              </a:rPr>
              <a:t>Imię i nazwisko/ nazwa użytkownika</a:t>
            </a:r>
            <a:endParaRPr lang="pl-PL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pl-PL" sz="1100" dirty="0">
                <a:ea typeface="+mn-lt"/>
                <a:cs typeface="+mn-lt"/>
              </a:rPr>
              <a:t>b) </a:t>
            </a:r>
            <a:r>
              <a:rPr lang="pl-PL" sz="1100" b="1" dirty="0">
                <a:ea typeface="Calibri"/>
                <a:cs typeface="Calibri"/>
              </a:rPr>
              <a:t>Link do profilu na Instagramie</a:t>
            </a:r>
            <a:endParaRPr lang="pl-PL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pl-PL" sz="1100" dirty="0">
                <a:ea typeface="+mn-lt"/>
                <a:cs typeface="+mn-lt"/>
              </a:rPr>
              <a:t>c) </a:t>
            </a:r>
            <a:r>
              <a:rPr lang="pl-PL" sz="1100" b="1" dirty="0">
                <a:ea typeface="Calibri"/>
                <a:cs typeface="Calibri"/>
              </a:rPr>
              <a:t>Informacja na temat zasięgu na jego profilu na Instagramie</a:t>
            </a:r>
            <a:endParaRPr lang="pl-PL" dirty="0">
              <a:ea typeface="Calibri"/>
              <a:cs typeface="Calibri"/>
            </a:endParaRPr>
          </a:p>
          <a:p>
            <a:endParaRPr lang="pl-PL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3701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1520" y="1988840"/>
            <a:ext cx="7772400" cy="1470025"/>
          </a:xfrm>
        </p:spPr>
        <p:txBody>
          <a:bodyPr>
            <a:normAutofit/>
          </a:bodyPr>
          <a:lstStyle/>
          <a:p>
            <a:br>
              <a:rPr lang="pl-PL"/>
            </a:br>
            <a:endParaRPr lang="pl-PL"/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575964" y="1124744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indent="-228600" algn="just">
              <a:buAutoNum type="arabicPeriod"/>
            </a:pPr>
            <a:r>
              <a:rPr lang="pl-PL" sz="1100"/>
              <a:t>W zależności od specyfiki danego materiału może on być przedstawiony w formie opisów/obrazków/zdjęć/czytelnych </a:t>
            </a:r>
            <a:r>
              <a:rPr lang="pl-PL" sz="1100" err="1"/>
              <a:t>screenów</a:t>
            </a:r>
            <a:r>
              <a:rPr lang="pl-PL" sz="1100"/>
              <a:t>, zawierających przykładowe projekty graficzne. Mogą też być dodane jako załącznik do niniejszego dokumentu. </a:t>
            </a:r>
          </a:p>
          <a:p>
            <a:pPr marL="228600" indent="-228600" algn="just">
              <a:buAutoNum type="arabicPeriod"/>
            </a:pPr>
            <a:r>
              <a:rPr lang="pl-PL" sz="1100"/>
              <a:t>Dokument można modyfikować, np. zwiększając liczbę stron, można również przygotować poniższy dokument na własnym wzorze prezentacji, jednak wymagane jest zachowanie układu i kolejności poszczególnych pozycji.</a:t>
            </a:r>
          </a:p>
          <a:p>
            <a:pPr algn="just"/>
            <a:endParaRPr lang="pl-PL" sz="1200"/>
          </a:p>
          <a:p>
            <a:endParaRPr lang="pl-PL" sz="1200"/>
          </a:p>
          <a:p>
            <a:endParaRPr lang="pl-PL" sz="1200"/>
          </a:p>
          <a:p>
            <a:endParaRPr lang="pl-PL" sz="1200"/>
          </a:p>
          <a:p>
            <a:pPr algn="ctr"/>
            <a:endParaRPr lang="pl-PL" sz="2000"/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544906" y="620688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1"/>
            <a:r>
              <a:rPr lang="pl-PL" sz="1200" b="1"/>
              <a:t>Uwagi dodatkowe:</a:t>
            </a:r>
          </a:p>
        </p:txBody>
      </p:sp>
    </p:spTree>
    <p:extLst>
      <p:ext uri="{BB962C8B-B14F-4D97-AF65-F5344CB8AC3E}">
        <p14:creationId xmlns:p14="http://schemas.microsoft.com/office/powerpoint/2010/main" val="63901739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onferencjeregionalne2023OZ_x002b_Delegatury xmlns="153e0a85-a7de-4c25-b915-33607e7cdfca" xsi:nil="true"/>
    <KonferencjaCiechan_x00f3_w18_x002e_09_x002e_2023ZDJECIA xmlns="153e0a85-a7de-4c25-b915-33607e7cdfca" xsi:nil="true"/>
    <DOFEmateria_x0142_ypromocyjne xmlns="153e0a85-a7de-4c25-b915-33607e7cdfca" xsi:nil="true"/>
    <TaxCatchAll xmlns="13e258df-16cb-4507-b678-b498e48e58c8" xsi:nil="true"/>
    <Protoko_x0142_yodbioru xmlns="153e0a85-a7de-4c25-b915-33607e7cdfca" xsi:nil="true"/>
    <Ciechan_x00f3_w18_x002e_09_x002e_2023zdj_x0119_ciazkonferencji xmlns="153e0a85-a7de-4c25-b915-33607e7cdfca" xsi:nil="true"/>
    <Harmonogramkonferencjiregionalnych xmlns="153e0a85-a7de-4c25-b915-33607e7cdfca" xsi:nil="true"/>
    <lcf76f155ced4ddcb4097134ff3c332f xmlns="153e0a85-a7de-4c25-b915-33607e7cdfca">
      <Terms xmlns="http://schemas.microsoft.com/office/infopath/2007/PartnerControls"/>
    </lcf76f155ced4ddcb4097134ff3c332f>
    <_x0044_FE20250 xmlns="153e0a85-a7de-4c25-b915-33607e7cdfca" xsi:nil="true"/>
    <_x0044_FE2025 xmlns="153e0a85-a7de-4c25-b915-33607e7cdfc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1215AB14638FF4F90A4EEE6C3B10DF6" ma:contentTypeVersion="29" ma:contentTypeDescription="Utwórz nowy dokument." ma:contentTypeScope="" ma:versionID="3e9691ead08a3d6d823c640c66acf458">
  <xsd:schema xmlns:xsd="http://www.w3.org/2001/XMLSchema" xmlns:xs="http://www.w3.org/2001/XMLSchema" xmlns:p="http://schemas.microsoft.com/office/2006/metadata/properties" xmlns:ns2="13e258df-16cb-4507-b678-b498e48e58c8" xmlns:ns3="153e0a85-a7de-4c25-b915-33607e7cdfca" targetNamespace="http://schemas.microsoft.com/office/2006/metadata/properties" ma:root="true" ma:fieldsID="6f1f3fe31eda060886f12d04e88d5353" ns2:_="" ns3:_="">
    <xsd:import namespace="13e258df-16cb-4507-b678-b498e48e58c8"/>
    <xsd:import namespace="153e0a85-a7de-4c25-b915-33607e7cdfc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2:TaxCatchAll" minOccurs="0"/>
                <xsd:element ref="ns3:lcf76f155ced4ddcb4097134ff3c332f" minOccurs="0"/>
                <xsd:element ref="ns3:MediaServiceObjectDetectorVersions" minOccurs="0"/>
                <xsd:element ref="ns3:Konferencjeregionalne2023OZ_x002b_Delegatury" minOccurs="0"/>
                <xsd:element ref="ns3:Harmonogramkonferencjiregionalnych" minOccurs="0"/>
                <xsd:element ref="ns3:KonferencjaCiechan_x00f3_w18_x002e_09_x002e_2023ZDJECIA" minOccurs="0"/>
                <xsd:element ref="ns3:Ciechan_x00f3_w18_x002e_09_x002e_2023zdj_x0119_ciazkonferencji" minOccurs="0"/>
                <xsd:element ref="ns3:Protoko_x0142_yodbioru" minOccurs="0"/>
                <xsd:element ref="ns3:MediaServiceSearchProperties" minOccurs="0"/>
                <xsd:element ref="ns3:DOFEmateria_x0142_ypromocyjne" minOccurs="0"/>
                <xsd:element ref="ns3:_x0044_FE2025" minOccurs="0"/>
                <xsd:element ref="ns3:_x0044_FE20250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e258df-16cb-4507-b678-b498e48e58c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a20864d9-4ce3-470f-a309-3f2635fdffb3}" ma:internalName="TaxCatchAll" ma:showField="CatchAllData" ma:web="13e258df-16cb-4507-b678-b498e48e58c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3e0a85-a7de-4c25-b915-33607e7cdf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Tagi obrazów" ma:readOnly="false" ma:fieldId="{5cf76f15-5ced-4ddc-b409-7134ff3c332f}" ma:taxonomyMulti="true" ma:sspId="f59826dd-81f9-4185-b799-38ca75abce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Konferencjeregionalne2023OZ_x002b_Delegatury" ma:index="25" nillable="true" ma:displayName="Konferencje regionalne 2023 OZ + Delegatury" ma:format="Dropdown" ma:internalName="Konferencjeregionalne2023OZ_x002b_Delegatury">
      <xsd:simpleType>
        <xsd:restriction base="dms:Text">
          <xsd:maxLength value="255"/>
        </xsd:restriction>
      </xsd:simpleType>
    </xsd:element>
    <xsd:element name="Harmonogramkonferencjiregionalnych" ma:index="26" nillable="true" ma:displayName="Harmonogram konferencji regionalnych" ma:description="Miejsce/data organizacji konferencji" ma:format="Dropdown" ma:internalName="Harmonogramkonferencjiregionalnych">
      <xsd:simpleType>
        <xsd:restriction base="dms:Text">
          <xsd:maxLength value="255"/>
        </xsd:restriction>
      </xsd:simpleType>
    </xsd:element>
    <xsd:element name="KonferencjaCiechan_x00f3_w18_x002e_09_x002e_2023ZDJECIA" ma:index="27" nillable="true" ma:displayName="Konferencja Ciechanów 18.09.2023 ZDJECIA" ma:description="Zdjęcia z konferencji" ma:format="Dropdown" ma:internalName="KonferencjaCiechan_x00f3_w18_x002e_09_x002e_2023ZDJECIA">
      <xsd:simpleType>
        <xsd:restriction base="dms:Text">
          <xsd:maxLength value="255"/>
        </xsd:restriction>
      </xsd:simpleType>
    </xsd:element>
    <xsd:element name="Ciechan_x00f3_w18_x002e_09_x002e_2023zdj_x0119_ciazkonferencji" ma:index="28" nillable="true" ma:displayName="Ciechanów 18.09. 2023 zdjęcia z konferencji" ma:format="Dropdown" ma:internalName="Ciechan_x00f3_w18_x002e_09_x002e_2023zdj_x0119_ciazkonferencji">
      <xsd:simpleType>
        <xsd:restriction base="dms:Text">
          <xsd:maxLength value="255"/>
        </xsd:restriction>
      </xsd:simpleType>
    </xsd:element>
    <xsd:element name="Protoko_x0142_yodbioru" ma:index="29" nillable="true" ma:displayName="Protokoły odbioru " ma:description="KR 2023" ma:format="Dropdown" ma:internalName="Protoko_x0142_yodbioru">
      <xsd:simpleType>
        <xsd:restriction base="dms:Text">
          <xsd:maxLength value="255"/>
        </xsd:restriction>
      </xsd:simpleType>
    </xsd:element>
    <xsd:element name="MediaServiceSearchProperties" ma:index="3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OFEmateria_x0142_ypromocyjne" ma:index="31" nillable="true" ma:displayName="DOFE materiały promocyjne " ma:description="Torba bawełniana z nadrukiem 1000 szt.,, zawieszka odblaskowa 100o szt, identyfikator do bagażu 1000 szt." ma:format="Dropdown" ma:internalName="DOFEmateria_x0142_ypromocyjne">
      <xsd:simpleType>
        <xsd:restriction base="dms:Text">
          <xsd:maxLength value="255"/>
        </xsd:restriction>
      </xsd:simpleType>
    </xsd:element>
    <xsd:element name="_x0044_FE2025" ma:index="32" nillable="true" ma:displayName="DFE 2025 " ma:format="Dropdown" ma:internalName="_x0044_FE2025">
      <xsd:simpleType>
        <xsd:restriction base="dms:Text">
          <xsd:maxLength value="255"/>
        </xsd:restriction>
      </xsd:simpleType>
    </xsd:element>
    <xsd:element name="_x0044_FE20250" ma:index="33" nillable="true" ma:displayName="DFE 2025" ma:format="Dropdown" ma:internalName="_x0044_FE20250">
      <xsd:simpleType>
        <xsd:restriction base="dms:Text">
          <xsd:maxLength value="255"/>
        </xsd:restriction>
      </xsd:simpleType>
    </xsd:element>
    <xsd:element name="MediaServiceBillingMetadata" ma:index="34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9F2BE2-1FD4-4E66-B425-0AD6E532D1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4DC745-D168-460E-AE97-589F4FE8020B}">
  <ds:schemaRefs>
    <ds:schemaRef ds:uri="http://schemas.microsoft.com/office/2006/documentManagement/types"/>
    <ds:schemaRef ds:uri="http://purl.org/dc/elements/1.1/"/>
    <ds:schemaRef ds:uri="13e258df-16cb-4507-b678-b498e48e58c8"/>
    <ds:schemaRef ds:uri="http://schemas.openxmlformats.org/package/2006/metadata/core-properties"/>
    <ds:schemaRef ds:uri="http://schemas.microsoft.com/office/2006/metadata/properties"/>
    <ds:schemaRef ds:uri="153e0a85-a7de-4c25-b915-33607e7cdfca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5C20CAA-550A-4E44-B7DE-193CB9BB8270}">
  <ds:schemaRefs>
    <ds:schemaRef ds:uri="13e258df-16cb-4507-b678-b498e48e58c8"/>
    <ds:schemaRef ds:uri="153e0a85-a7de-4c25-b915-33607e7cdfc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381</Words>
  <Application>Microsoft Office PowerPoint</Application>
  <PresentationFormat>Pokaz na ekranie (4:3)</PresentationFormat>
  <Paragraphs>53</Paragraphs>
  <Slides>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0" baseType="lpstr">
      <vt:lpstr>Arial</vt:lpstr>
      <vt:lpstr>Calibri</vt:lpstr>
      <vt:lpstr>Motyw pakietu Office</vt:lpstr>
      <vt:lpstr> </vt:lpstr>
      <vt:lpstr>Prezentacja programu PowerPoint</vt:lpstr>
      <vt:lpstr> </vt:lpstr>
      <vt:lpstr> 3. Treatment do filmu 30-45 s. a)  który ma prezentować najważniejsze obszary finansowania i bieżące nabory w ramach programu FEM 2021-2017. Ma to być indywidualny i kreatywny projekt koncepcyjny decyzji oraz wizji reżysera zawierający opis idei i pomysłów na realizację spotu. Ma on zawierać wstępny scenariusz przedstawiony w postaci storyboardów. Musi też zawierać linki do 2 spotów o czasie trwania 30 s – 1 min., co najmniej jeden z nich jest wyreżyserowany przez reżysera, który będzie realizował spoty w ramach tego zamówienia, w celu określenia przez Zamawiającego poziomu produkcji oferowanych przez Wykonawcę.            </vt:lpstr>
      <vt:lpstr>4. Szczegółowe informacje o nagrodach za filmy/ spoty reklamowe zrealizowane przez Wykonawcę, który będzie nagrywał spoty w ramach tej umowy przyznane Wykonawcy w konkursach/ festiwalach filmowych lub związanych z branżą reklamy i PR, o których mowa w kryterium oceny „Nagrody”:</vt:lpstr>
      <vt:lpstr>Prezentacja programu PowerPoint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Bidzińska-Dajbor Gabriela</dc:creator>
  <cp:lastModifiedBy>Kosior Michał</cp:lastModifiedBy>
  <cp:revision>8</cp:revision>
  <cp:lastPrinted>2025-04-14T10:16:25Z</cp:lastPrinted>
  <dcterms:created xsi:type="dcterms:W3CDTF">2016-02-22T11:40:10Z</dcterms:created>
  <dcterms:modified xsi:type="dcterms:W3CDTF">2025-05-26T15:50:46Z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0x01010071215AB14638FF4F90A4EEE6C3B10DF6</vt:lpwstr>
  </property>
  <property fmtid="{D5CDD505-2E9C-101B-9397-08002B2CF9AE}" pid="3" name="MediaServiceImageTags">
    <vt:lpwstr/>
  </property>
</Properties>
</file>