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88" r:id="rId6"/>
    <p:sldId id="282" r:id="rId7"/>
    <p:sldId id="289" r:id="rId8"/>
    <p:sldId id="287" r:id="rId9"/>
    <p:sldId id="291" r:id="rId10"/>
    <p:sldId id="290" r:id="rId11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C31E01-60F6-2A6D-9C97-A1F4670606D7}" name="Zagrabska Justyna" initials="JZ" userId="S::j.zagrabska@mazowia.eu::d9fdcaac-0b36-4e31-a55e-39af4a2fdda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zyńska Dorota" initials="T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EF5B2E-5031-448C-B74D-0CF9828BB8E0}" v="22" dt="2026-02-20T13:11:19.081"/>
    <p1510:client id="{ECAAC2C8-D853-2F0E-E15E-8CC762696F47}" v="5" dt="2026-02-20T13:06:48.6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9C4B0-6EA4-48FA-B0F0-8CFD8F31D076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FD2C-6B0D-4BD1-BB9B-3DD94F7BBF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98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FD2C-6B0D-4BD1-BB9B-3DD94F7BBF9B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165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24.02.2026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090051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712968" cy="52565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pl-PL" sz="1100" dirty="0">
                <a:solidFill>
                  <a:schemeClr val="tx1"/>
                </a:solidFill>
              </a:rPr>
              <a:t>WZP.331-1-8/26.U.WIPFE                                                               				Załącznik nr 7.1 do SWZ                      	                                                             </a:t>
            </a:r>
            <a:endParaRPr lang="pl-PL" sz="11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pl-PL" sz="24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2400" b="1" dirty="0">
                <a:solidFill>
                  <a:schemeClr val="bg1">
                    <a:lumMod val="50000"/>
                  </a:schemeClr>
                </a:solidFill>
              </a:rPr>
              <a:t>Nazwa i adres firmy:</a:t>
            </a:r>
            <a:endParaRPr lang="pl-PL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  <a:endParaRPr lang="pl-PL" sz="24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b="1" dirty="0"/>
              <a:t>KONCEPCJA</a:t>
            </a:r>
          </a:p>
          <a:p>
            <a:r>
              <a:rPr lang="pl-PL" b="1" dirty="0"/>
              <a:t>ZAPROPONOWANYCH DZIAŁAŃ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539552" y="306896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endParaRPr kumimoji="0" lang="pl-PL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11560" y="443711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pl-PL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3E98FAB1-3991-58FE-F9FB-BCB61B53819A}"/>
              </a:ext>
            </a:extLst>
          </p:cNvPr>
          <p:cNvSpPr txBox="1"/>
          <p:nvPr/>
        </p:nvSpPr>
        <p:spPr>
          <a:xfrm>
            <a:off x="611560" y="548680"/>
            <a:ext cx="698477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1600" b="1"/>
              <a:t>1. Kreacja kampanii</a:t>
            </a:r>
          </a:p>
          <a:p>
            <a:r>
              <a:rPr lang="pl-PL" sz="1600"/>
              <a:t>a) Hasło przewodnie kampanii oraz hasztag, który może być hasłem kampanii</a:t>
            </a: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722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576052" y="548680"/>
            <a:ext cx="8229600" cy="6048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b="1" dirty="0"/>
              <a:t>2</a:t>
            </a:r>
            <a:r>
              <a:rPr lang="pl-PL" sz="1800" b="1" dirty="0"/>
              <a:t>. </a:t>
            </a:r>
            <a:r>
              <a:rPr lang="pl-PL" sz="1800" b="1" dirty="0" err="1"/>
              <a:t>Key</a:t>
            </a:r>
            <a:r>
              <a:rPr lang="pl-PL" sz="1800" b="1" dirty="0"/>
              <a:t> Visual kampanii:</a:t>
            </a:r>
          </a:p>
          <a:p>
            <a:r>
              <a:rPr lang="pl-PL" sz="1600" dirty="0"/>
              <a:t>Prezentacja wizualna głównego motywu graficznego KV kampanii o Funduszach Europejskich  wraz z przykładami zastosowania w: </a:t>
            </a:r>
            <a:endParaRPr lang="pl-PL" sz="1600" dirty="0">
              <a:ea typeface="Calibri"/>
              <a:cs typeface="Calibri"/>
            </a:endParaRPr>
          </a:p>
          <a:p>
            <a:r>
              <a:rPr lang="pl-PL" sz="1600" dirty="0"/>
              <a:t>a) grafice do postu i  </a:t>
            </a:r>
            <a:r>
              <a:rPr lang="pl-PL" sz="1600" dirty="0" err="1"/>
              <a:t>instastory</a:t>
            </a:r>
            <a:r>
              <a:rPr lang="pl-PL" sz="1600" dirty="0"/>
              <a:t>, które będą publikowane na Instagramie wybranego influencera </a:t>
            </a:r>
          </a:p>
          <a:p>
            <a:r>
              <a:rPr lang="pl-PL" sz="1600" dirty="0"/>
              <a:t>wraz z opisem zawierającym uzasadnienie dotyczące zaprezentowanej koncepcji graficznej.</a:t>
            </a:r>
            <a:endParaRPr lang="pl-PL" sz="1600" dirty="0">
              <a:ea typeface="Calibri"/>
              <a:cs typeface="Calibri"/>
            </a:endParaRPr>
          </a:p>
          <a:p>
            <a:endParaRPr lang="pl-PL" sz="1500" b="1" dirty="0"/>
          </a:p>
        </p:txBody>
      </p:sp>
    </p:spTree>
    <p:extLst>
      <p:ext uri="{BB962C8B-B14F-4D97-AF65-F5344CB8AC3E}">
        <p14:creationId xmlns:p14="http://schemas.microsoft.com/office/powerpoint/2010/main" val="347105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729C5-8836-38C4-9D8C-77D72775E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6"/>
            <a:ext cx="8229600" cy="752947"/>
          </a:xfrm>
        </p:spPr>
        <p:txBody>
          <a:bodyPr>
            <a:noAutofit/>
          </a:bodyPr>
          <a:lstStyle/>
          <a:p>
            <a:pPr algn="l"/>
            <a:br>
              <a:rPr lang="pl-PL" sz="900" b="1"/>
            </a:br>
            <a:br>
              <a:rPr lang="pl-PL" sz="900" b="1"/>
            </a:br>
            <a:br>
              <a:rPr lang="pl-PL" sz="900" b="1"/>
            </a:br>
            <a:br>
              <a:rPr lang="pl-PL" sz="1100" b="1"/>
            </a:br>
            <a:r>
              <a:rPr lang="pl-PL" sz="1800" b="1"/>
              <a:t>3. Zaprezentowanego pomysłu na promocję kampanii przez </a:t>
            </a:r>
            <a:r>
              <a:rPr lang="pl-PL" sz="1800" b="1" err="1"/>
              <a:t>influencera</a:t>
            </a:r>
            <a:r>
              <a:rPr lang="pl-PL" sz="1800" b="1"/>
              <a:t> wraz z opisem i uzasadnieniem pomysłu przez Wykonawcę. </a:t>
            </a:r>
            <a:br>
              <a:rPr lang="pl-PL" sz="900" b="1"/>
            </a:br>
            <a:br>
              <a:rPr lang="pl-PL" sz="1600" b="1"/>
            </a:br>
            <a:br>
              <a:rPr lang="pl-PL" sz="1100" b="1"/>
            </a:br>
            <a:endParaRPr lang="pl-PL" sz="1100"/>
          </a:p>
        </p:txBody>
      </p:sp>
    </p:spTree>
    <p:extLst>
      <p:ext uri="{BB962C8B-B14F-4D97-AF65-F5344CB8AC3E}">
        <p14:creationId xmlns:p14="http://schemas.microsoft.com/office/powerpoint/2010/main" val="10070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576052" y="262393"/>
            <a:ext cx="8106772" cy="6178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b="1" dirty="0"/>
              <a:t>4</a:t>
            </a:r>
            <a:r>
              <a:rPr lang="pl-PL" sz="1200" b="1" dirty="0"/>
              <a:t>. </a:t>
            </a:r>
            <a:r>
              <a:rPr lang="pl-PL" b="1" dirty="0" err="1"/>
              <a:t>Influencer</a:t>
            </a:r>
            <a:r>
              <a:rPr lang="pl-PL" b="1" dirty="0"/>
              <a:t> </a:t>
            </a:r>
          </a:p>
          <a:p>
            <a:pPr marL="228600">
              <a:lnSpc>
                <a:spcPct val="150000"/>
              </a:lnSpc>
              <a:buFontTx/>
              <a:buAutoNum type="alphaLcParenR"/>
            </a:pPr>
            <a:r>
              <a:rPr lang="pl-PL" sz="1200" dirty="0"/>
              <a:t>Imię i nazwisko/nazwa użytkownika</a:t>
            </a:r>
            <a:endParaRPr lang="pl-PL" sz="1200" dirty="0"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  <a:buFontTx/>
              <a:buAutoNum type="alphaLcParenR"/>
            </a:pPr>
            <a:r>
              <a:rPr lang="pl-PL" sz="1200" dirty="0"/>
              <a:t>Lista kanałów społecznościowych </a:t>
            </a:r>
            <a:r>
              <a:rPr lang="pl-PL" sz="1200" err="1"/>
              <a:t>influencera</a:t>
            </a:r>
            <a:endParaRPr lang="pl-PL" sz="1200"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  <a:buAutoNum type="alphaLcParenR"/>
            </a:pPr>
            <a:r>
              <a:rPr lang="pl-PL" sz="1200" dirty="0"/>
              <a:t>Link do profilu na </a:t>
            </a:r>
            <a:r>
              <a:rPr lang="pl-PL" sz="1200" b="1" dirty="0"/>
              <a:t>Instagramie</a:t>
            </a:r>
            <a:endParaRPr lang="pl-PL" sz="1200" b="1"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  <a:buAutoNum type="alphaLcParenR"/>
            </a:pPr>
            <a:r>
              <a:rPr lang="pl-PL" sz="1200" dirty="0"/>
              <a:t>Informacja na temat zasięgu na jego profilu na Instagramie w których będzie określona liczba fanów/obserwatorów tego kanału społecznościowego. Informacja ma być przekazana w postaci </a:t>
            </a:r>
            <a:r>
              <a:rPr lang="pl-PL" sz="1200" err="1"/>
              <a:t>printscreena</a:t>
            </a:r>
            <a:r>
              <a:rPr lang="pl-PL" sz="1200" dirty="0"/>
              <a:t> z panelu statystyk z konta wskazanego </a:t>
            </a:r>
            <a:r>
              <a:rPr lang="pl-PL" sz="1200" err="1"/>
              <a:t>influencera</a:t>
            </a:r>
            <a:r>
              <a:rPr lang="pl-PL" sz="1200" dirty="0"/>
              <a:t>, na którym będzie widoczna liczba fanów/obserwatorów wraz z informacją o grupie docelowej na tym kanale. Wykonawca przedstawi dane dotyczące zasięgu oraz struktury demograficznej odbiorców na Instagramie wskazanego </a:t>
            </a:r>
            <a:r>
              <a:rPr lang="pl-PL" sz="1200" err="1"/>
              <a:t>Influencera</a:t>
            </a:r>
            <a:r>
              <a:rPr lang="pl-PL" sz="1200" dirty="0"/>
              <a:t> w postaci </a:t>
            </a:r>
            <a:r>
              <a:rPr lang="pl-PL" sz="1200" err="1"/>
              <a:t>printscreenów</a:t>
            </a:r>
            <a:r>
              <a:rPr lang="pl-PL" sz="1200" dirty="0"/>
              <a:t> z:</a:t>
            </a:r>
            <a:endParaRPr lang="pl-PL" sz="1200" dirty="0">
              <a:ea typeface="Calibri"/>
              <a:cs typeface="Calibri"/>
            </a:endParaRPr>
          </a:p>
          <a:p>
            <a:pPr marL="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200" dirty="0"/>
              <a:t>natywnych narzędzi analitycznych udostępnianych przez platformy społecznościowe, na których </a:t>
            </a:r>
            <a:r>
              <a:rPr lang="pl-PL" sz="1200" err="1"/>
              <a:t>influencer</a:t>
            </a:r>
            <a:r>
              <a:rPr lang="pl-PL" sz="1200" dirty="0"/>
              <a:t> prowadzi swój profil na Instagramie, lub</a:t>
            </a:r>
            <a:endParaRPr lang="pl-PL" sz="1200" dirty="0">
              <a:ea typeface="Calibri"/>
              <a:cs typeface="Calibri"/>
            </a:endParaRPr>
          </a:p>
          <a:p>
            <a:pPr marL="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200" dirty="0"/>
              <a:t>zewnętrznych narzędzi analitycznych służących do analizy statystyk profili w mediach społecznościowych.</a:t>
            </a:r>
            <a:endParaRPr lang="pl-PL" sz="12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pl-PL" sz="1200" dirty="0"/>
              <a:t>e) Link do profilu na </a:t>
            </a:r>
            <a:r>
              <a:rPr lang="pl-PL" sz="1200" b="1" dirty="0"/>
              <a:t>Facebook (</a:t>
            </a:r>
            <a:r>
              <a:rPr lang="pl-PL" sz="1200" dirty="0"/>
              <a:t>jeśli posiada)</a:t>
            </a:r>
            <a:endParaRPr lang="pl-PL" sz="1200" dirty="0">
              <a:ea typeface="Calibri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1200" dirty="0"/>
              <a:t>f) Informacja na temat zasięgu na jego profilu na Facebook (jeśli posiada), w których będzie określona liczba fanów/obserwatorów tego kanału społecznościowego. Informacja ma być przekazana w postaci </a:t>
            </a:r>
            <a:r>
              <a:rPr lang="pl-PL" sz="1200" err="1"/>
              <a:t>printscreena</a:t>
            </a:r>
            <a:r>
              <a:rPr lang="pl-PL" sz="1200" dirty="0"/>
              <a:t> z  panelu statystyk  z konta wskazanego </a:t>
            </a:r>
            <a:r>
              <a:rPr lang="pl-PL" sz="1200" err="1"/>
              <a:t>influencera</a:t>
            </a:r>
            <a:r>
              <a:rPr lang="pl-PL" sz="1200" dirty="0"/>
              <a:t>, na którym będzie widoczna liczba fanów/obserwatorów wraz z informacją o grupie docelowej na tym kanale. 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Wykonawca przedstawi dane dotyczące zasięgu oraz struktury demograficznej odbiorców wskazanego </a:t>
            </a:r>
            <a:r>
              <a:rPr kumimoji="0" lang="pl-PL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Influencera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w postaci </a:t>
            </a:r>
            <a:r>
              <a:rPr kumimoji="0" lang="pl-PL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printscreenów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z: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171450"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natywnych narzędzi analitycznych udostępnianych przez platformy społecznościowe, na których </a:t>
            </a:r>
            <a:r>
              <a:rPr kumimoji="0" lang="pl-PL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influencer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prowadzi swój profil na Facebooku, lub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171450"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zewnętrznych narzędzi analitycznych służących do analizy statystyk profili w mediach społecznościowych.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</a:pPr>
            <a:endParaRPr lang="pl-PL" sz="1200" dirty="0"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</a:pPr>
            <a:endParaRPr lang="pl-PL" sz="1200" dirty="0">
              <a:ea typeface="Calibri"/>
              <a:cs typeface="Calibri"/>
            </a:endParaRPr>
          </a:p>
          <a:p>
            <a:pPr marL="228600">
              <a:lnSpc>
                <a:spcPct val="150000"/>
              </a:lnSpc>
            </a:pPr>
            <a:endParaRPr lang="pl-PL" sz="1200" dirty="0"/>
          </a:p>
          <a:p>
            <a:pPr>
              <a:lnSpc>
                <a:spcPct val="150000"/>
              </a:lnSpc>
            </a:pPr>
            <a:endParaRPr lang="pl-PL" sz="1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2175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1FC8F-A896-C61F-9A99-CFA53F2F1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F0A16F-9772-F570-DB1E-9636DB301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614BB97B-17B4-28D2-8BE7-44E2F094A253}"/>
              </a:ext>
            </a:extLst>
          </p:cNvPr>
          <p:cNvSpPr txBox="1">
            <a:spLocks/>
          </p:cNvSpPr>
          <p:nvPr/>
        </p:nvSpPr>
        <p:spPr>
          <a:xfrm>
            <a:off x="576052" y="262393"/>
            <a:ext cx="8106772" cy="6178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pl-PL" sz="1200" dirty="0"/>
              <a:t>g) Link do profilu na </a:t>
            </a:r>
            <a:r>
              <a:rPr lang="pl-PL" sz="1200" b="1" dirty="0"/>
              <a:t>YouTube</a:t>
            </a:r>
            <a:r>
              <a:rPr lang="pl-PL" sz="1200" dirty="0"/>
              <a:t> (jeśli posiada)</a:t>
            </a:r>
            <a:endParaRPr lang="pl-PL" sz="1200" dirty="0">
              <a:ea typeface="Calibri"/>
              <a:cs typeface="Calibri"/>
            </a:endParaRPr>
          </a:p>
          <a:p>
            <a:pPr lvl="0">
              <a:lnSpc>
                <a:spcPct val="150000"/>
              </a:lnSpc>
              <a:defRPr/>
            </a:pPr>
            <a:r>
              <a:rPr lang="pl-PL" sz="1200" dirty="0"/>
              <a:t>h) Informacja na temat zasięgu na jego profilu na </a:t>
            </a:r>
            <a:r>
              <a:rPr lang="pl-PL" sz="1200" dirty="0" err="1"/>
              <a:t>Youtube</a:t>
            </a:r>
            <a:r>
              <a:rPr lang="pl-PL" sz="1200" dirty="0"/>
              <a:t>  (jeśli posiada), w których będzie określona liczba fanów/obserwatorów tego kanału społecznościowego. Informacja ma być przekazana w postaci </a:t>
            </a:r>
            <a:r>
              <a:rPr lang="pl-PL" sz="1200" dirty="0" err="1"/>
              <a:t>printscreena</a:t>
            </a:r>
            <a:r>
              <a:rPr lang="pl-PL" sz="1200" dirty="0"/>
              <a:t> z panelu statystyk z konta wskazanego, na którym będzie widoczna liczba fanów/obserwatorów. wraz z informacją o grupie docelowej na tym kanale. Wykonawca przedstawi dane dotyczące zasięgu oraz struktury demograficznej odbiorców wskazanego influencera w postaci </a:t>
            </a:r>
            <a:r>
              <a:rPr lang="pl-PL" sz="1200" dirty="0" err="1"/>
              <a:t>printscreenów</a:t>
            </a:r>
            <a:r>
              <a:rPr lang="pl-PL" sz="1200" dirty="0"/>
              <a:t> z:</a:t>
            </a:r>
            <a:endParaRPr lang="pl-PL" sz="1200" dirty="0">
              <a:ea typeface="Calibri"/>
              <a:cs typeface="Calibri"/>
            </a:endParaRPr>
          </a:p>
          <a:p>
            <a:pPr marL="171450" lvl="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200" dirty="0"/>
              <a:t>natywnych narzędzi analitycznych udostępnianych przez platformy społecznościowe, na których influencer prowadzi swój profil na YouTube, lub</a:t>
            </a:r>
            <a:endParaRPr lang="pl-PL" sz="1200" dirty="0">
              <a:ea typeface="Calibri"/>
              <a:cs typeface="Calibri"/>
            </a:endParaRPr>
          </a:p>
          <a:p>
            <a:pPr marL="171450" lvl="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200" dirty="0"/>
              <a:t>zewnętrznych narzędzi analitycznych służących do analizy statystyk profili w mediach społecznościowych.</a:t>
            </a:r>
            <a:endParaRPr lang="pl-PL" sz="12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pl-PL" sz="1200" dirty="0"/>
              <a:t>i) Uzasadnienie dotyczące zaangażowania w kampanię influencera.</a:t>
            </a:r>
            <a:endParaRPr lang="pl-PL" sz="1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980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457200" y="63422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Szczegółowe informacje o nagrodach, o których mowa w kryterium oceny „Nagrody”:</a:t>
            </a:r>
            <a:endParaRPr lang="pl-PL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…………….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…………….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…………….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…………….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Dowody potwierdzające otrzymanie wskazanych nagród stanowią załączniki do niniejszego dokumentu.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Uwagi dodatkowe:</a:t>
            </a:r>
            <a:endParaRPr lang="pl-PL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 zależności od specyfiki danego materiału może on być przedstawiony w formie opisów/obrazków/zdjęć/czytelnych </a:t>
            </a:r>
            <a:r>
              <a:rPr kumimoji="0" 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screenów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zawierających przykładowe projekty graficzne. Mogą też być dodane jako załącznik do niniejszego dokumentu. 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Dokument można modyfikować, np. zwiększając liczbę stron, można również przygotować poniższy dokument na własnym wzorze prezentacji, jednak wymagane jest zachowanie układu i kolejności poszczególnych pozycji.</a:t>
            </a:r>
            <a:endParaRPr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205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215AB14638FF4F90A4EEE6C3B10DF6" ma:contentTypeVersion="30" ma:contentTypeDescription="Utwórz nowy dokument." ma:contentTypeScope="" ma:versionID="7338f012110246c0bdd9153e8329eb65">
  <xsd:schema xmlns:xsd="http://www.w3.org/2001/XMLSchema" xmlns:xs="http://www.w3.org/2001/XMLSchema" xmlns:p="http://schemas.microsoft.com/office/2006/metadata/properties" xmlns:ns2="13e258df-16cb-4507-b678-b498e48e58c8" xmlns:ns3="153e0a85-a7de-4c25-b915-33607e7cdfca" targetNamespace="http://schemas.microsoft.com/office/2006/metadata/properties" ma:root="true" ma:fieldsID="bc091c237dafb990c80c8f0ea55d1f02" ns2:_="" ns3:_="">
    <xsd:import namespace="13e258df-16cb-4507-b678-b498e48e58c8"/>
    <xsd:import namespace="153e0a85-a7de-4c25-b915-33607e7cdf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Konferencjeregionalne2023OZ_x002b_Delegatury" minOccurs="0"/>
                <xsd:element ref="ns3:Harmonogramkonferencjiregionalnych" minOccurs="0"/>
                <xsd:element ref="ns3:KonferencjaCiechan_x00f3_w18_x002e_09_x002e_2023ZDJECIA" minOccurs="0"/>
                <xsd:element ref="ns3:Ciechan_x00f3_w18_x002e_09_x002e_2023zdj_x0119_ciazkonferencji" minOccurs="0"/>
                <xsd:element ref="ns3:Protoko_x0142_yodbioru" minOccurs="0"/>
                <xsd:element ref="ns3:MediaServiceSearchProperties" minOccurs="0"/>
                <xsd:element ref="ns3:DOFEmateria_x0142_ypromocyjne" minOccurs="0"/>
                <xsd:element ref="ns3:_x0044_FE2025" minOccurs="0"/>
                <xsd:element ref="ns3:_x0044_FE20250" minOccurs="0"/>
                <xsd:element ref="ns3:MediaServiceBillingMetadata" minOccurs="0"/>
                <xsd:element ref="ns3:FunduszowyMaj202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e258df-16cb-4507-b678-b498e48e58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20864d9-4ce3-470f-a309-3f2635fdffb3}" ma:internalName="TaxCatchAll" ma:showField="CatchAllData" ma:web="13e258df-16cb-4507-b678-b498e48e58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e0a85-a7de-4c25-b915-33607e7cd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Tagi obrazów" ma:readOnly="false" ma:fieldId="{5cf76f15-5ced-4ddc-b409-7134ff3c332f}" ma:taxonomyMulti="true" ma:sspId="f59826dd-81f9-4185-b799-38ca75abce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Konferencjeregionalne2023OZ_x002b_Delegatury" ma:index="25" nillable="true" ma:displayName="Konferencje regionalne 2023 OZ + Delegatury" ma:format="Dropdown" ma:internalName="Konferencjeregionalne2023OZ_x002b_Delegatury">
      <xsd:simpleType>
        <xsd:restriction base="dms:Text">
          <xsd:maxLength value="255"/>
        </xsd:restriction>
      </xsd:simpleType>
    </xsd:element>
    <xsd:element name="Harmonogramkonferencjiregionalnych" ma:index="26" nillable="true" ma:displayName="Harmonogram konferencji regionalnych" ma:description="Miejsce/data organizacji konferencji" ma:format="Dropdown" ma:internalName="Harmonogramkonferencjiregionalnych">
      <xsd:simpleType>
        <xsd:restriction base="dms:Text">
          <xsd:maxLength value="255"/>
        </xsd:restriction>
      </xsd:simpleType>
    </xsd:element>
    <xsd:element name="KonferencjaCiechan_x00f3_w18_x002e_09_x002e_2023ZDJECIA" ma:index="27" nillable="true" ma:displayName="Konferencja Ciechanów 18.09.2023 ZDJECIA" ma:description="Zdjęcia z konferencji" ma:format="Dropdown" ma:internalName="KonferencjaCiechan_x00f3_w18_x002e_09_x002e_2023ZDJECIA">
      <xsd:simpleType>
        <xsd:restriction base="dms:Text">
          <xsd:maxLength value="255"/>
        </xsd:restriction>
      </xsd:simpleType>
    </xsd:element>
    <xsd:element name="Ciechan_x00f3_w18_x002e_09_x002e_2023zdj_x0119_ciazkonferencji" ma:index="28" nillable="true" ma:displayName="Ciechanów 18.09. 2023 zdjęcia z konferencji" ma:format="Dropdown" ma:internalName="Ciechan_x00f3_w18_x002e_09_x002e_2023zdj_x0119_ciazkonferencji">
      <xsd:simpleType>
        <xsd:restriction base="dms:Text">
          <xsd:maxLength value="255"/>
        </xsd:restriction>
      </xsd:simpleType>
    </xsd:element>
    <xsd:element name="Protoko_x0142_yodbioru" ma:index="29" nillable="true" ma:displayName="Protokoły odbioru " ma:description="KR 2023" ma:format="Dropdown" ma:internalName="Protoko_x0142_yodbioru">
      <xsd:simpleType>
        <xsd:restriction base="dms:Text">
          <xsd:maxLength value="255"/>
        </xsd:restriction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FEmateria_x0142_ypromocyjne" ma:index="31" nillable="true" ma:displayName="DOFE materiały promocyjne " ma:description="Torba bawełniana z nadrukiem 1000 szt.,, zawieszka odblaskowa 100o szt, identyfikator do bagażu 1000 szt." ma:format="Dropdown" ma:internalName="DOFEmateria_x0142_ypromocyjne">
      <xsd:simpleType>
        <xsd:restriction base="dms:Text">
          <xsd:maxLength value="255"/>
        </xsd:restriction>
      </xsd:simpleType>
    </xsd:element>
    <xsd:element name="_x0044_FE2025" ma:index="32" nillable="true" ma:displayName="DFE 2025 " ma:format="Dropdown" ma:internalName="_x0044_FE2025">
      <xsd:simpleType>
        <xsd:restriction base="dms:Text">
          <xsd:maxLength value="255"/>
        </xsd:restriction>
      </xsd:simpleType>
    </xsd:element>
    <xsd:element name="_x0044_FE20250" ma:index="33" nillable="true" ma:displayName="DFE 2025" ma:format="Dropdown" ma:internalName="_x0044_FE20250">
      <xsd:simpleType>
        <xsd:restriction base="dms:Text">
          <xsd:maxLength value="255"/>
        </xsd:restriction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  <xsd:element name="FunduszowyMaj2026" ma:index="35" nillable="true" ma:displayName="Funduszowy Maj 2026" ma:description="materiały promocyjne" ma:format="Dropdown" ma:internalName="FunduszowyMaj2026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nferencjeregionalne2023OZ_x002b_Delegatury xmlns="153e0a85-a7de-4c25-b915-33607e7cdfca" xsi:nil="true"/>
    <KonferencjaCiechan_x00f3_w18_x002e_09_x002e_2023ZDJECIA xmlns="153e0a85-a7de-4c25-b915-33607e7cdfca" xsi:nil="true"/>
    <DOFEmateria_x0142_ypromocyjne xmlns="153e0a85-a7de-4c25-b915-33607e7cdfca" xsi:nil="true"/>
    <TaxCatchAll xmlns="13e258df-16cb-4507-b678-b498e48e58c8" xsi:nil="true"/>
    <Protoko_x0142_yodbioru xmlns="153e0a85-a7de-4c25-b915-33607e7cdfca" xsi:nil="true"/>
    <Ciechan_x00f3_w18_x002e_09_x002e_2023zdj_x0119_ciazkonferencji xmlns="153e0a85-a7de-4c25-b915-33607e7cdfca" xsi:nil="true"/>
    <Harmonogramkonferencjiregionalnych xmlns="153e0a85-a7de-4c25-b915-33607e7cdfca" xsi:nil="true"/>
    <lcf76f155ced4ddcb4097134ff3c332f xmlns="153e0a85-a7de-4c25-b915-33607e7cdfca">
      <Terms xmlns="http://schemas.microsoft.com/office/infopath/2007/PartnerControls"/>
    </lcf76f155ced4ddcb4097134ff3c332f>
    <_x0044_FE20250 xmlns="153e0a85-a7de-4c25-b915-33607e7cdfca" xsi:nil="true"/>
    <_x0044_FE2025 xmlns="153e0a85-a7de-4c25-b915-33607e7cdfca" xsi:nil="true"/>
    <FunduszowyMaj2026 xmlns="153e0a85-a7de-4c25-b915-33607e7cdfca" xsi:nil="true"/>
  </documentManagement>
</p:properties>
</file>

<file path=customXml/itemProps1.xml><?xml version="1.0" encoding="utf-8"?>
<ds:datastoreItem xmlns:ds="http://schemas.openxmlformats.org/officeDocument/2006/customXml" ds:itemID="{979F2BE2-1FD4-4E66-B425-0AD6E532D1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02E914-DD91-4223-A065-55A856AB4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e258df-16cb-4507-b678-b498e48e58c8"/>
    <ds:schemaRef ds:uri="153e0a85-a7de-4c25-b915-33607e7cdf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4DC745-D168-460E-AE97-589F4FE8020B}">
  <ds:schemaRefs>
    <ds:schemaRef ds:uri="13e258df-16cb-4507-b678-b498e48e58c8"/>
    <ds:schemaRef ds:uri="153e0a85-a7de-4c25-b915-33607e7cdf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585</Words>
  <Application>Microsoft Office PowerPoint</Application>
  <PresentationFormat>Pokaz na ekranie (4:3)</PresentationFormat>
  <Paragraphs>54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Motyw pakietu Office</vt:lpstr>
      <vt:lpstr> </vt:lpstr>
      <vt:lpstr>Prezentacja programu PowerPoint</vt:lpstr>
      <vt:lpstr> </vt:lpstr>
      <vt:lpstr>    3. Zaprezentowanego pomysłu na promocję kampanii przez influencera wraz z opisem i uzasadnieniem pomysłu przez Wykonawcę.   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Bidzińska-Dajbor Gabriela</dc:creator>
  <cp:lastModifiedBy>Maria Borodej</cp:lastModifiedBy>
  <cp:revision>38</cp:revision>
  <cp:lastPrinted>2019-04-26T10:15:28Z</cp:lastPrinted>
  <dcterms:created xsi:type="dcterms:W3CDTF">2016-02-22T11:40:10Z</dcterms:created>
  <dcterms:modified xsi:type="dcterms:W3CDTF">2026-02-24T11:36:44Z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0x01010071215AB14638FF4F90A4EEE6C3B10DF6</vt:lpwstr>
  </property>
  <property fmtid="{D5CDD505-2E9C-101B-9397-08002B2CF9AE}" pid="3" name="MediaServiceImageTags">
    <vt:lpwstr/>
  </property>
</Properties>
</file>