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88" r:id="rId6"/>
    <p:sldId id="282" r:id="rId7"/>
    <p:sldId id="289" r:id="rId8"/>
    <p:sldId id="291" r:id="rId9"/>
    <p:sldId id="290" r:id="rId10"/>
    <p:sldId id="293" r:id="rId11"/>
    <p:sldId id="280" r:id="rId12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rzyńska Dorota" initials="TD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779809-559E-4EB2-E3E6-910BEE59C50F}" v="2" dt="2026-02-20T13:07:27.819"/>
    <p1510:client id="{72F51B64-9FF5-663F-985C-997DF23E7655}" v="15" dt="2026-02-20T13:20:49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9C4B0-6EA4-48FA-B0F0-8CFD8F31D076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2FD2C-6B0D-4BD1-BB9B-3DD94F7BBF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989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2FD2C-6B0D-4BD1-BB9B-3DD94F7BBF9B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5165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 wzorca tytułu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23.02.2026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unduszeuedlamazowsza.eu/zasady-oznaczania-projektow-fundusze-europejskie-dla-mazowsza-2021-2027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528" y="2090051"/>
            <a:ext cx="7772400" cy="1470025"/>
          </a:xfrm>
        </p:spPr>
        <p:txBody>
          <a:bodyPr>
            <a:normAutofit/>
          </a:bodyPr>
          <a:lstStyle/>
          <a:p>
            <a:br>
              <a:rPr lang="pl-PL"/>
            </a:b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712968" cy="52565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tabLst>
                <a:tab pos="0" algn="l"/>
              </a:tabLst>
            </a:pPr>
            <a:r>
              <a:rPr lang="pl-PL" sz="1200" dirty="0">
                <a:solidFill>
                  <a:schemeClr val="tx1"/>
                </a:solidFill>
              </a:rPr>
              <a:t>WZP.331-1-8/26.U.WIPFE 			Załącznik nr 7.2  do  SWZ              </a:t>
            </a:r>
            <a:r>
              <a:rPr lang="pl-PL" sz="1100" dirty="0">
                <a:solidFill>
                  <a:schemeClr val="tx1"/>
                </a:solidFill>
              </a:rPr>
              <a:t>                                                             </a:t>
            </a:r>
            <a:endParaRPr lang="pl-PL" sz="11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pl-PL" sz="2400" b="1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r>
              <a:rPr lang="pl-PL" sz="2400" b="1" dirty="0">
                <a:solidFill>
                  <a:schemeClr val="bg1">
                    <a:lumMod val="50000"/>
                  </a:schemeClr>
                </a:solidFill>
              </a:rPr>
              <a:t>Nazwa i adres firmy:</a:t>
            </a:r>
            <a:endParaRPr lang="pl-PL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  <a:endParaRPr lang="pl-PL" sz="24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</a:p>
          <a:p>
            <a:r>
              <a:rPr lang="pl-PL" sz="2400" dirty="0">
                <a:solidFill>
                  <a:schemeClr val="tx1"/>
                </a:solidFill>
              </a:rPr>
              <a:t>………………………………………….………….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r>
              <a:rPr lang="pl-PL" b="1" dirty="0"/>
              <a:t>KONCEPCJA</a:t>
            </a:r>
          </a:p>
          <a:p>
            <a:r>
              <a:rPr lang="pl-PL" b="1" dirty="0"/>
              <a:t>ZAPROPONOWANYCH DZIAŁAŃ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539552" y="306896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endParaRPr kumimoji="0" lang="pl-PL" sz="3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611560" y="443711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pl-PL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3E98FAB1-3991-58FE-F9FB-BCB61B53819A}"/>
              </a:ext>
            </a:extLst>
          </p:cNvPr>
          <p:cNvSpPr txBox="1"/>
          <p:nvPr/>
        </p:nvSpPr>
        <p:spPr>
          <a:xfrm>
            <a:off x="467544" y="548680"/>
            <a:ext cx="7848872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1600" b="1"/>
              <a:t>1. Kreacja kampanii</a:t>
            </a:r>
          </a:p>
          <a:p>
            <a:r>
              <a:rPr lang="pl-PL" sz="1400"/>
              <a:t>hasło i hasztag, który może być hasłem kampanii</a:t>
            </a:r>
          </a:p>
        </p:txBody>
      </p:sp>
    </p:spTree>
    <p:extLst>
      <p:ext uri="{BB962C8B-B14F-4D97-AF65-F5344CB8AC3E}">
        <p14:creationId xmlns:p14="http://schemas.microsoft.com/office/powerpoint/2010/main" val="667226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576052" y="548680"/>
            <a:ext cx="8229600" cy="604867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pl-PL" sz="1500" b="1" dirty="0"/>
              <a:t>2. </a:t>
            </a:r>
            <a:r>
              <a:rPr lang="pl-PL" sz="1500" b="1" dirty="0" err="1"/>
              <a:t>Key</a:t>
            </a:r>
            <a:r>
              <a:rPr lang="pl-PL" sz="1500" b="1" dirty="0"/>
              <a:t> Visual kampanii:</a:t>
            </a:r>
            <a:endParaRPr lang="en-US"/>
          </a:p>
          <a:p>
            <a:pPr algn="just">
              <a:lnSpc>
                <a:spcPct val="150000"/>
              </a:lnSpc>
            </a:pPr>
            <a:r>
              <a:rPr lang="pl-PL" sz="1500" dirty="0"/>
              <a:t>Prezentacja wizualna głównego motywu graficznego kampanii (KV), hasła i hasztagu, który może być hasłem kampanii wraz z przykładami zastosowania dokonywana na podstawie projektów graficznych przygotowanych na </a:t>
            </a:r>
            <a:r>
              <a:rPr lang="pl-PL" sz="1500" err="1"/>
              <a:t>mockupach</a:t>
            </a:r>
            <a:r>
              <a:rPr lang="pl-PL" sz="1500" dirty="0"/>
              <a:t> oraz krótkiego uzasadnienia wyboru takiej koncepcji przez Wykonawcę. </a:t>
            </a:r>
            <a:endParaRPr lang="pl-PL" sz="1500" dirty="0">
              <a:ea typeface="Calibri"/>
              <a:cs typeface="Calibri"/>
            </a:endParaRPr>
          </a:p>
          <a:p>
            <a:pPr algn="just">
              <a:lnSpc>
                <a:spcPct val="150000"/>
              </a:lnSpc>
            </a:pPr>
            <a:r>
              <a:rPr lang="pl-PL" sz="1500" dirty="0"/>
              <a:t>Do zadań Wykonawcy należy przygotowanie:</a:t>
            </a:r>
            <a:endParaRPr lang="pl-PL" sz="1500" dirty="0">
              <a:ea typeface="Calibri"/>
              <a:cs typeface="Calibri"/>
            </a:endParaRPr>
          </a:p>
          <a:p>
            <a:pPr lvl="0" fontAlgn="base">
              <a:lnSpc>
                <a:spcPct val="150000"/>
              </a:lnSpc>
            </a:pPr>
            <a:r>
              <a:rPr lang="pl-PL" sz="1500" dirty="0"/>
              <a:t>a) projektu reklamy na rowery miejskie,</a:t>
            </a:r>
            <a:endParaRPr lang="pl-PL" sz="1500" dirty="0">
              <a:ea typeface="Calibri"/>
              <a:cs typeface="Calibri"/>
            </a:endParaRPr>
          </a:p>
          <a:p>
            <a:pPr lvl="0" fontAlgn="base">
              <a:lnSpc>
                <a:spcPct val="150000"/>
              </a:lnSpc>
            </a:pPr>
            <a:r>
              <a:rPr lang="pl-PL" sz="1500" dirty="0"/>
              <a:t>b) projektu reklamy na nośniki Tri Play w korytarzach w I linii metra (M1), </a:t>
            </a:r>
            <a:endParaRPr lang="pl-PL" sz="1500" dirty="0">
              <a:ea typeface="Calibri"/>
              <a:cs typeface="Calibri"/>
            </a:endParaRPr>
          </a:p>
          <a:p>
            <a:pPr lvl="0" fontAlgn="base">
              <a:lnSpc>
                <a:spcPct val="150000"/>
              </a:lnSpc>
            </a:pPr>
            <a:r>
              <a:rPr lang="pl-PL" sz="1500" dirty="0"/>
              <a:t>c) projektu reklamy na nośniki Digital </a:t>
            </a:r>
            <a:r>
              <a:rPr lang="pl-PL" sz="1500" err="1"/>
              <a:t>Metroboard</a:t>
            </a:r>
            <a:r>
              <a:rPr lang="pl-PL" sz="1500" dirty="0"/>
              <a:t> na peronach w II linii metra (M2).</a:t>
            </a:r>
            <a:endParaRPr lang="pl-PL" sz="1500" dirty="0">
              <a:ea typeface="Calibri"/>
              <a:cs typeface="Calibri"/>
            </a:endParaRPr>
          </a:p>
          <a:p>
            <a:pPr algn="just">
              <a:lnSpc>
                <a:spcPct val="150000"/>
              </a:lnSpc>
            </a:pPr>
            <a:r>
              <a:rPr lang="pl-PL" sz="1500" dirty="0"/>
              <a:t>Grafiki mają być przygotowane zgodnie z zaproponowanym KV i hasłem oraz wymaganiami Zmawiającego i mają zawierać hasztag. Projekty mają dotyczyć najważniejszych obszarów finansowania i bieżących naborów w ramach programu Fundusze Europejskie dla Mazowsza 2021-2027. Mają zawierać wyraźny </a:t>
            </a:r>
            <a:r>
              <a:rPr lang="pl-PL" sz="1500" dirty="0" err="1"/>
              <a:t>call</a:t>
            </a:r>
            <a:r>
              <a:rPr lang="pl-PL" sz="1500" dirty="0"/>
              <a:t> to </a:t>
            </a:r>
            <a:r>
              <a:rPr lang="pl-PL" sz="1500" dirty="0" err="1"/>
              <a:t>action</a:t>
            </a:r>
            <a:r>
              <a:rPr lang="pl-PL" sz="1500" dirty="0"/>
              <a:t> według ścieżki: masz pomysł → chcesz otrzymać środki na jego realizację → dowiedz się w jakich obszarach możesz startować i jakie nabory przewidziane są w najbliższym czasie → informacje na ten temat uzyskasz na stronie funduszeuedlamazowsza.eu i profilach w </a:t>
            </a:r>
            <a:r>
              <a:rPr lang="pl-PL" sz="1500" dirty="0" err="1"/>
              <a:t>social</a:t>
            </a:r>
            <a:r>
              <a:rPr lang="pl-PL" sz="1500" dirty="0"/>
              <a:t> mediach: Facebook, Instagram, X i LinkedIn. W kreacji ma być użyty hasztag zaproponowany w prezentacji. Kreacja kampanii ma uwzględniać wytyczne dot. stosowania znaku Fundusze Europejskie na lata 2021-2027 we wszystkich materiałach promocyjnych jakie powstaną w ramach kampanii, oczywiście w oparciu o motyw i element przewodni marki wykreowany przez Wykonawcę. Wytyczne zawarte są w Księdze Tożsamości Wizualnej marki Fundusze Europejskie 2021-2027, która znajduje się pod linkiem </a:t>
            </a:r>
            <a:r>
              <a:rPr lang="pl-PL" sz="1500" u="sng" dirty="0">
                <a:hlinkClick r:id="rId2"/>
              </a:rPr>
              <a:t>https://funduszeuedlamazowsza.eu/zasady-oznaczania-projektow-fundusze-europejskie-dla-mazowsza-2021-2027/</a:t>
            </a:r>
            <a:r>
              <a:rPr lang="pl-PL" sz="1500" dirty="0"/>
              <a:t> </a:t>
            </a:r>
            <a:endParaRPr lang="pl-PL" sz="15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105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A729C5-8836-38C4-9D8C-77D72775E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952328"/>
          </a:xfrm>
        </p:spPr>
        <p:txBody>
          <a:bodyPr>
            <a:noAutofit/>
          </a:bodyPr>
          <a:lstStyle/>
          <a:p>
            <a:pPr algn="l"/>
            <a:r>
              <a:rPr lang="pl-PL" sz="1600" b="1" dirty="0"/>
              <a:t>a) Projekt reklamy na rowery miejskie</a:t>
            </a: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1100" b="1" dirty="0"/>
            </a:br>
            <a:br>
              <a:rPr lang="pl-PL" sz="900" b="1" dirty="0"/>
            </a:br>
            <a:br>
              <a:rPr lang="pl-PL" sz="1600" b="1" dirty="0"/>
            </a:br>
            <a:br>
              <a:rPr lang="pl-PL" sz="1100" b="1" dirty="0"/>
            </a:b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100700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D787DE-2C11-9EB1-A42B-04CBF87D5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sz="1600" b="1" dirty="0"/>
              <a:t>b) Projekt reklamy na nośniki Tri Play w korytarzach w I linii metra (M1)</a:t>
            </a:r>
            <a:br>
              <a:rPr lang="pl-PL" sz="1600" b="1" dirty="0"/>
            </a:br>
            <a:endParaRPr lang="pl-PL" sz="16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383DB0-244B-F213-F632-5E0738EFB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05232"/>
            <a:ext cx="8229600" cy="5020932"/>
          </a:xfrm>
        </p:spPr>
        <p:txBody>
          <a:bodyPr/>
          <a:lstStyle/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b="1" dirty="0"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b="1" dirty="0"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065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9003A7-09DE-CBCC-5E4B-26FA6068A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3285"/>
            <a:ext cx="8229600" cy="57228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sz="1600" b="1" dirty="0"/>
              <a:t>b) Projekt reklamy na nośniki Digital </a:t>
            </a:r>
            <a:r>
              <a:rPr lang="pl-PL" sz="1600" b="1" dirty="0" err="1"/>
              <a:t>Metroboard</a:t>
            </a:r>
            <a:r>
              <a:rPr lang="pl-PL" sz="1600" b="1" dirty="0"/>
              <a:t> na peronach w II linii metra (M2)</a:t>
            </a:r>
            <a:br>
              <a:rPr lang="pl-PL" sz="1600" b="1" dirty="0"/>
            </a:br>
            <a:endParaRPr lang="pl-PL" sz="16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3701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C219A-1AD3-C8B2-FCEF-EA06D2C24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4DDAE9-D15C-51E7-F7AE-A67B0F8E1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3285"/>
            <a:ext cx="8229600" cy="57228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1200" b="1" dirty="0">
                <a:ea typeface="Calibri"/>
                <a:cs typeface="Calibri"/>
              </a:rPr>
              <a:t>5.  </a:t>
            </a:r>
            <a:r>
              <a:rPr lang="pl-PL" sz="1200" b="1" dirty="0" err="1">
                <a:ea typeface="Calibri"/>
                <a:cs typeface="Calibri"/>
              </a:rPr>
              <a:t>Influencer</a:t>
            </a:r>
            <a:r>
              <a:rPr lang="pl-PL" sz="1200" b="1" dirty="0">
                <a:ea typeface="Calibri"/>
                <a:cs typeface="Calibri"/>
              </a:rPr>
              <a:t> </a:t>
            </a:r>
            <a:endParaRPr lang="pl-PL" sz="1200" dirty="0">
              <a:ea typeface="Calibri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200" dirty="0">
                <a:ea typeface="+mn-lt"/>
                <a:cs typeface="+mn-lt"/>
              </a:rPr>
              <a:t>a) </a:t>
            </a:r>
            <a:r>
              <a:rPr lang="pl-PL" sz="1200" b="1" dirty="0">
                <a:ea typeface="Calibri"/>
                <a:cs typeface="Calibri"/>
              </a:rPr>
              <a:t>Imię i nazwisko/ nazwa użytkownika</a:t>
            </a:r>
            <a:endParaRPr lang="pl-PL" sz="1200" dirty="0">
              <a:ea typeface="Calibri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200" dirty="0">
                <a:ea typeface="+mn-lt"/>
                <a:cs typeface="+mn-lt"/>
              </a:rPr>
              <a:t>b) </a:t>
            </a:r>
            <a:r>
              <a:rPr lang="pl-PL" sz="1200" b="1" dirty="0">
                <a:ea typeface="Calibri"/>
                <a:cs typeface="Calibri"/>
              </a:rPr>
              <a:t>Link do profilu na Instagramie</a:t>
            </a:r>
            <a:endParaRPr lang="pl-PL" sz="1200" dirty="0">
              <a:ea typeface="Calibri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1200" dirty="0">
                <a:ea typeface="+mn-lt"/>
                <a:cs typeface="+mn-lt"/>
              </a:rPr>
              <a:t>c) </a:t>
            </a:r>
            <a:r>
              <a:rPr lang="pl-PL" sz="1200" b="1" dirty="0">
                <a:ea typeface="Calibri"/>
                <a:cs typeface="Calibri"/>
              </a:rPr>
              <a:t>Informacja na temat zasięgu na jego profilu na Instagramie</a:t>
            </a:r>
            <a:endParaRPr lang="pl-PL" sz="1200" dirty="0">
              <a:ea typeface="Calibri"/>
              <a:cs typeface="Calibri"/>
            </a:endParaRPr>
          </a:p>
          <a:p>
            <a:endParaRPr lang="pl-PL" sz="12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9078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7772400" cy="1470025"/>
          </a:xfrm>
        </p:spPr>
        <p:txBody>
          <a:bodyPr>
            <a:normAutofit/>
          </a:bodyPr>
          <a:lstStyle/>
          <a:p>
            <a:br>
              <a:rPr lang="pl-PL"/>
            </a:br>
            <a:endParaRPr lang="pl-PL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575964" y="112474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28600" indent="-228600" algn="just">
              <a:lnSpc>
                <a:spcPct val="150000"/>
              </a:lnSpc>
              <a:buAutoNum type="arabicPeriod"/>
            </a:pPr>
            <a:r>
              <a:rPr lang="pl-PL" sz="1200" dirty="0"/>
              <a:t>W zależności od specyfiki danego materiału może on być przedstawiony w formie opisów/obrazków/zdjęć/czytelnych </a:t>
            </a:r>
            <a:r>
              <a:rPr lang="pl-PL" sz="1200" err="1"/>
              <a:t>screenów</a:t>
            </a:r>
            <a:r>
              <a:rPr lang="pl-PL" sz="1200" dirty="0"/>
              <a:t>, zawierających przykładowe projekty graficzne. Mogą też być dodane jako załącznik do niniejszego dokumentu. </a:t>
            </a:r>
            <a:endParaRPr lang="pl-PL" sz="1200" dirty="0">
              <a:ea typeface="Calibri"/>
              <a:cs typeface="Calibri"/>
            </a:endParaRPr>
          </a:p>
          <a:p>
            <a:pPr marL="228600" indent="-228600" algn="just">
              <a:lnSpc>
                <a:spcPct val="150000"/>
              </a:lnSpc>
              <a:buAutoNum type="arabicPeriod"/>
            </a:pPr>
            <a:r>
              <a:rPr lang="pl-PL" sz="1200" dirty="0"/>
              <a:t>Dokument można modyfikować, np. zwiększając liczbę stron, można również przygotować poniższy dokument na własnym wzorze prezentacji, jednak wymagane jest zachowanie układu i kolejności poszczególnych pozycji.</a:t>
            </a:r>
            <a:endParaRPr lang="pl-PL" sz="1200" dirty="0">
              <a:ea typeface="Calibri"/>
              <a:cs typeface="Calibri"/>
            </a:endParaRPr>
          </a:p>
          <a:p>
            <a:pPr algn="just"/>
            <a:endParaRPr lang="pl-PL" sz="1200"/>
          </a:p>
          <a:p>
            <a:endParaRPr lang="pl-PL" sz="1200"/>
          </a:p>
          <a:p>
            <a:endParaRPr lang="pl-PL" sz="1200"/>
          </a:p>
          <a:p>
            <a:endParaRPr lang="pl-PL" sz="1200"/>
          </a:p>
          <a:p>
            <a:pPr algn="ctr"/>
            <a:endParaRPr lang="pl-PL" sz="2000"/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544906" y="620688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/>
            <a:r>
              <a:rPr lang="pl-PL" sz="1200" b="1"/>
              <a:t>Uwagi dodatkowe:</a:t>
            </a:r>
          </a:p>
        </p:txBody>
      </p:sp>
    </p:spTree>
    <p:extLst>
      <p:ext uri="{BB962C8B-B14F-4D97-AF65-F5344CB8AC3E}">
        <p14:creationId xmlns:p14="http://schemas.microsoft.com/office/powerpoint/2010/main" val="6390173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nferencjeregionalne2023OZ_x002b_Delegatury xmlns="153e0a85-a7de-4c25-b915-33607e7cdfca" xsi:nil="true"/>
    <KonferencjaCiechan_x00f3_w18_x002e_09_x002e_2023ZDJECIA xmlns="153e0a85-a7de-4c25-b915-33607e7cdfca" xsi:nil="true"/>
    <DOFEmateria_x0142_ypromocyjne xmlns="153e0a85-a7de-4c25-b915-33607e7cdfca" xsi:nil="true"/>
    <TaxCatchAll xmlns="13e258df-16cb-4507-b678-b498e48e58c8" xsi:nil="true"/>
    <Protoko_x0142_yodbioru xmlns="153e0a85-a7de-4c25-b915-33607e7cdfca" xsi:nil="true"/>
    <Ciechan_x00f3_w18_x002e_09_x002e_2023zdj_x0119_ciazkonferencji xmlns="153e0a85-a7de-4c25-b915-33607e7cdfca" xsi:nil="true"/>
    <Harmonogramkonferencjiregionalnych xmlns="153e0a85-a7de-4c25-b915-33607e7cdfca" xsi:nil="true"/>
    <lcf76f155ced4ddcb4097134ff3c332f xmlns="153e0a85-a7de-4c25-b915-33607e7cdfca">
      <Terms xmlns="http://schemas.microsoft.com/office/infopath/2007/PartnerControls"/>
    </lcf76f155ced4ddcb4097134ff3c332f>
    <_x0044_FE20250 xmlns="153e0a85-a7de-4c25-b915-33607e7cdfca" xsi:nil="true"/>
    <_x0044_FE2025 xmlns="153e0a85-a7de-4c25-b915-33607e7cdfca" xsi:nil="true"/>
    <FunduszowyMaj2026 xmlns="153e0a85-a7de-4c25-b915-33607e7cdfc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215AB14638FF4F90A4EEE6C3B10DF6" ma:contentTypeVersion="30" ma:contentTypeDescription="Utwórz nowy dokument." ma:contentTypeScope="" ma:versionID="7338f012110246c0bdd9153e8329eb65">
  <xsd:schema xmlns:xsd="http://www.w3.org/2001/XMLSchema" xmlns:xs="http://www.w3.org/2001/XMLSchema" xmlns:p="http://schemas.microsoft.com/office/2006/metadata/properties" xmlns:ns2="13e258df-16cb-4507-b678-b498e48e58c8" xmlns:ns3="153e0a85-a7de-4c25-b915-33607e7cdfca" targetNamespace="http://schemas.microsoft.com/office/2006/metadata/properties" ma:root="true" ma:fieldsID="bc091c237dafb990c80c8f0ea55d1f02" ns2:_="" ns3:_="">
    <xsd:import namespace="13e258df-16cb-4507-b678-b498e48e58c8"/>
    <xsd:import namespace="153e0a85-a7de-4c25-b915-33607e7cdf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Konferencjeregionalne2023OZ_x002b_Delegatury" minOccurs="0"/>
                <xsd:element ref="ns3:Harmonogramkonferencjiregionalnych" minOccurs="0"/>
                <xsd:element ref="ns3:KonferencjaCiechan_x00f3_w18_x002e_09_x002e_2023ZDJECIA" minOccurs="0"/>
                <xsd:element ref="ns3:Ciechan_x00f3_w18_x002e_09_x002e_2023zdj_x0119_ciazkonferencji" minOccurs="0"/>
                <xsd:element ref="ns3:Protoko_x0142_yodbioru" minOccurs="0"/>
                <xsd:element ref="ns3:MediaServiceSearchProperties" minOccurs="0"/>
                <xsd:element ref="ns3:DOFEmateria_x0142_ypromocyjne" minOccurs="0"/>
                <xsd:element ref="ns3:_x0044_FE2025" minOccurs="0"/>
                <xsd:element ref="ns3:_x0044_FE20250" minOccurs="0"/>
                <xsd:element ref="ns3:MediaServiceBillingMetadata" minOccurs="0"/>
                <xsd:element ref="ns3:FunduszowyMaj202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e258df-16cb-4507-b678-b498e48e58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20864d9-4ce3-470f-a309-3f2635fdffb3}" ma:internalName="TaxCatchAll" ma:showField="CatchAllData" ma:web="13e258df-16cb-4507-b678-b498e48e58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e0a85-a7de-4c25-b915-33607e7cd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Tagi obrazów" ma:readOnly="false" ma:fieldId="{5cf76f15-5ced-4ddc-b409-7134ff3c332f}" ma:taxonomyMulti="true" ma:sspId="f59826dd-81f9-4185-b799-38ca75abce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Konferencjeregionalne2023OZ_x002b_Delegatury" ma:index="25" nillable="true" ma:displayName="Konferencje regionalne 2023 OZ + Delegatury" ma:format="Dropdown" ma:internalName="Konferencjeregionalne2023OZ_x002b_Delegatury">
      <xsd:simpleType>
        <xsd:restriction base="dms:Text">
          <xsd:maxLength value="255"/>
        </xsd:restriction>
      </xsd:simpleType>
    </xsd:element>
    <xsd:element name="Harmonogramkonferencjiregionalnych" ma:index="26" nillable="true" ma:displayName="Harmonogram konferencji regionalnych" ma:description="Miejsce/data organizacji konferencji" ma:format="Dropdown" ma:internalName="Harmonogramkonferencjiregionalnych">
      <xsd:simpleType>
        <xsd:restriction base="dms:Text">
          <xsd:maxLength value="255"/>
        </xsd:restriction>
      </xsd:simpleType>
    </xsd:element>
    <xsd:element name="KonferencjaCiechan_x00f3_w18_x002e_09_x002e_2023ZDJECIA" ma:index="27" nillable="true" ma:displayName="Konferencja Ciechanów 18.09.2023 ZDJECIA" ma:description="Zdjęcia z konferencji" ma:format="Dropdown" ma:internalName="KonferencjaCiechan_x00f3_w18_x002e_09_x002e_2023ZDJECIA">
      <xsd:simpleType>
        <xsd:restriction base="dms:Text">
          <xsd:maxLength value="255"/>
        </xsd:restriction>
      </xsd:simpleType>
    </xsd:element>
    <xsd:element name="Ciechan_x00f3_w18_x002e_09_x002e_2023zdj_x0119_ciazkonferencji" ma:index="28" nillable="true" ma:displayName="Ciechanów 18.09. 2023 zdjęcia z konferencji" ma:format="Dropdown" ma:internalName="Ciechan_x00f3_w18_x002e_09_x002e_2023zdj_x0119_ciazkonferencji">
      <xsd:simpleType>
        <xsd:restriction base="dms:Text">
          <xsd:maxLength value="255"/>
        </xsd:restriction>
      </xsd:simpleType>
    </xsd:element>
    <xsd:element name="Protoko_x0142_yodbioru" ma:index="29" nillable="true" ma:displayName="Protokoły odbioru " ma:description="KR 2023" ma:format="Dropdown" ma:internalName="Protoko_x0142_yodbioru">
      <xsd:simpleType>
        <xsd:restriction base="dms:Text">
          <xsd:maxLength value="255"/>
        </xsd:restriction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FEmateria_x0142_ypromocyjne" ma:index="31" nillable="true" ma:displayName="DOFE materiały promocyjne " ma:description="Torba bawełniana z nadrukiem 1000 szt.,, zawieszka odblaskowa 100o szt, identyfikator do bagażu 1000 szt." ma:format="Dropdown" ma:internalName="DOFEmateria_x0142_ypromocyjne">
      <xsd:simpleType>
        <xsd:restriction base="dms:Text">
          <xsd:maxLength value="255"/>
        </xsd:restriction>
      </xsd:simpleType>
    </xsd:element>
    <xsd:element name="_x0044_FE2025" ma:index="32" nillable="true" ma:displayName="DFE 2025 " ma:format="Dropdown" ma:internalName="_x0044_FE2025">
      <xsd:simpleType>
        <xsd:restriction base="dms:Text">
          <xsd:maxLength value="255"/>
        </xsd:restriction>
      </xsd:simpleType>
    </xsd:element>
    <xsd:element name="_x0044_FE20250" ma:index="33" nillable="true" ma:displayName="DFE 2025" ma:format="Dropdown" ma:internalName="_x0044_FE20250">
      <xsd:simpleType>
        <xsd:restriction base="dms:Text">
          <xsd:maxLength value="255"/>
        </xsd:restriction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  <xsd:element name="FunduszowyMaj2026" ma:index="35" nillable="true" ma:displayName="Funduszowy Maj 2026" ma:description="materiały promocyjne" ma:format="Dropdown" ma:internalName="FunduszowyMaj2026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9F2BE2-1FD4-4E66-B425-0AD6E532D1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4DC745-D168-460E-AE97-589F4FE8020B}">
  <ds:schemaRefs>
    <ds:schemaRef ds:uri="http://schemas.microsoft.com/office/2006/documentManagement/types"/>
    <ds:schemaRef ds:uri="http://purl.org/dc/elements/1.1/"/>
    <ds:schemaRef ds:uri="13e258df-16cb-4507-b678-b498e48e58c8"/>
    <ds:schemaRef ds:uri="http://schemas.openxmlformats.org/package/2006/metadata/core-properties"/>
    <ds:schemaRef ds:uri="http://schemas.microsoft.com/office/2006/metadata/properties"/>
    <ds:schemaRef ds:uri="153e0a85-a7de-4c25-b915-33607e7cdfca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24697E7-D2B7-44F6-A790-8E7BB0D4A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e258df-16cb-4507-b678-b498e48e58c8"/>
    <ds:schemaRef ds:uri="153e0a85-a7de-4c25-b915-33607e7cdf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455</Words>
  <Application>Microsoft Office PowerPoint</Application>
  <PresentationFormat>Pokaz na ekranie (4:3)</PresentationFormat>
  <Paragraphs>46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Calibri</vt:lpstr>
      <vt:lpstr>Motyw pakietu Office</vt:lpstr>
      <vt:lpstr> </vt:lpstr>
      <vt:lpstr>Prezentacja programu PowerPoint</vt:lpstr>
      <vt:lpstr> </vt:lpstr>
      <vt:lpstr>a) Projekt reklamy na rowery miejskie             </vt:lpstr>
      <vt:lpstr>b) Projekt reklamy na nośniki Tri Play w korytarzach w I linii metra (M1) </vt:lpstr>
      <vt:lpstr>Prezentacja programu PowerPoint</vt:lpstr>
      <vt:lpstr>Prezentacja programu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Bidzińska-Dajbor Gabriela</dc:creator>
  <cp:lastModifiedBy>Kosior Michał</cp:lastModifiedBy>
  <cp:revision>21</cp:revision>
  <cp:lastPrinted>2025-04-14T10:16:25Z</cp:lastPrinted>
  <dcterms:created xsi:type="dcterms:W3CDTF">2016-02-22T11:40:10Z</dcterms:created>
  <dcterms:modified xsi:type="dcterms:W3CDTF">2026-02-23T12:27:02Z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0x01010071215AB14638FF4F90A4EEE6C3B10DF6</vt:lpwstr>
  </property>
  <property fmtid="{D5CDD505-2E9C-101B-9397-08002B2CF9AE}" pid="3" name="MediaServiceImageTags">
    <vt:lpwstr/>
  </property>
</Properties>
</file>