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81" r:id="rId6"/>
    <p:sldId id="282" r:id="rId7"/>
    <p:sldId id="283" r:id="rId8"/>
    <p:sldId id="280" r:id="rId9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urzyńska Dorota" initials="TD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8B02EC-0720-401C-B246-083022E37DEE}" v="2" dt="2026-01-28T14:45:37.914"/>
    <p1510:client id="{C93C37BA-D1A6-4A25-AEC9-1A24A9AC344D}" v="31" dt="2026-01-30T09:55:39.584"/>
    <p1510:client id="{DF399C09-DC18-4E31-8DB4-CCF7E97D5BC4}" v="17" dt="2026-01-28T14:36:01.2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3390" autoAdjust="0"/>
  </p:normalViewPr>
  <p:slideViewPr>
    <p:cSldViewPr>
      <p:cViewPr varScale="1">
        <p:scale>
          <a:sx n="124" d="100"/>
          <a:sy n="124" d="100"/>
        </p:scale>
        <p:origin x="183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F9C4B0-6EA4-48FA-B0F0-8CFD8F31D076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2FD2C-6B0D-4BD1-BB9B-3DD94F7BBF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4989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apadotacji.gov.pl/projekty/1689859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528" y="2090051"/>
            <a:ext cx="7772400" cy="1470025"/>
          </a:xfrm>
        </p:spPr>
        <p:txBody>
          <a:bodyPr>
            <a:normAutofit/>
          </a:bodyPr>
          <a:lstStyle/>
          <a:p>
            <a:br>
              <a:rPr lang="pl-PL" dirty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8157592" cy="5256584"/>
          </a:xfrm>
        </p:spPr>
        <p:txBody>
          <a:bodyPr>
            <a:normAutofit/>
          </a:bodyPr>
          <a:lstStyle/>
          <a:p>
            <a:pPr algn="l"/>
            <a:r>
              <a:rPr lang="pl-PL" sz="800" b="1" dirty="0">
                <a:solidFill>
                  <a:schemeClr val="bg1">
                    <a:lumMod val="50000"/>
                  </a:schemeClr>
                </a:solidFill>
              </a:rPr>
              <a:t>WZP.331-1-10/26.U.WIPFE</a:t>
            </a:r>
          </a:p>
          <a:p>
            <a:r>
              <a:rPr lang="pl-PL" sz="2400" b="1" dirty="0">
                <a:solidFill>
                  <a:schemeClr val="bg1">
                    <a:lumMod val="50000"/>
                  </a:schemeClr>
                </a:solidFill>
              </a:rPr>
              <a:t>Nazwa i adres firmy:</a:t>
            </a:r>
          </a:p>
          <a:p>
            <a:endParaRPr lang="pl-PL" sz="2400" dirty="0">
              <a:solidFill>
                <a:schemeClr val="tx1"/>
              </a:solidFill>
            </a:endParaRPr>
          </a:p>
          <a:p>
            <a:r>
              <a:rPr lang="pl-PL" sz="2400" dirty="0">
                <a:solidFill>
                  <a:schemeClr val="tx1"/>
                </a:solidFill>
              </a:rPr>
              <a:t>………………………………………….………….</a:t>
            </a:r>
          </a:p>
          <a:p>
            <a:r>
              <a:rPr lang="pl-PL" sz="2400" dirty="0">
                <a:solidFill>
                  <a:schemeClr val="tx1"/>
                </a:solidFill>
              </a:rPr>
              <a:t>………………………………………….………….</a:t>
            </a:r>
          </a:p>
          <a:p>
            <a:r>
              <a:rPr lang="pl-PL" sz="2400" dirty="0">
                <a:solidFill>
                  <a:schemeClr val="tx1"/>
                </a:solidFill>
              </a:rPr>
              <a:t>………………………………………….………….</a:t>
            </a:r>
          </a:p>
          <a:p>
            <a:endParaRPr lang="pl-PL" dirty="0">
              <a:solidFill>
                <a:schemeClr val="tx1"/>
              </a:solidFill>
            </a:endParaRPr>
          </a:p>
          <a:p>
            <a:r>
              <a:rPr lang="pl-PL" b="1" dirty="0"/>
              <a:t>TREATMENTY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539552" y="3068960"/>
            <a:ext cx="8229600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611560" y="443711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pl-PL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1520" y="1988840"/>
            <a:ext cx="7772400" cy="1470025"/>
          </a:xfrm>
        </p:spPr>
        <p:txBody>
          <a:bodyPr>
            <a:normAutofit/>
          </a:bodyPr>
          <a:lstStyle/>
          <a:p>
            <a:br>
              <a:rPr lang="pl-PL" dirty="0"/>
            </a:br>
            <a:endParaRPr lang="pl-PL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576052" y="757525"/>
            <a:ext cx="8229600" cy="8039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pl-PL" sz="1200" dirty="0"/>
          </a:p>
          <a:p>
            <a:pPr marL="457200" indent="-457200" algn="ctr">
              <a:buAutoNum type="arabicPeriod"/>
            </a:pPr>
            <a:endParaRPr lang="pl-PL" sz="2000" dirty="0"/>
          </a:p>
          <a:p>
            <a:pPr algn="ctr"/>
            <a:endParaRPr lang="pl-PL" sz="2000" dirty="0"/>
          </a:p>
        </p:txBody>
      </p:sp>
      <p:sp>
        <p:nvSpPr>
          <p:cNvPr id="7" name="Podtytuł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zawartości 2"/>
          <p:cNvSpPr txBox="1">
            <a:spLocks/>
          </p:cNvSpPr>
          <p:nvPr/>
        </p:nvSpPr>
        <p:spPr>
          <a:xfrm>
            <a:off x="576052" y="476672"/>
            <a:ext cx="7884380" cy="259228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342900" indent="-342900">
              <a:lnSpc>
                <a:spcPct val="120000"/>
              </a:lnSpc>
              <a:buAutoNum type="alphaLcParenR"/>
            </a:pPr>
            <a:r>
              <a:rPr lang="pl-PL" b="1" dirty="0" err="1"/>
              <a:t>Treatment</a:t>
            </a:r>
            <a:r>
              <a:rPr lang="pl-PL" b="1" dirty="0"/>
              <a:t> filmu 60 sekund-2,5 min. </a:t>
            </a:r>
            <a:r>
              <a:rPr lang="pl-PL" sz="1800" kern="150" spc="-1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prezentującego projekt  z funduszy europejskich w ramach </a:t>
            </a:r>
            <a:br>
              <a:rPr lang="pl-PL" sz="1800" kern="150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pl-PL" sz="1800" kern="150" spc="-1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FEM 2021-27</a:t>
            </a:r>
            <a:r>
              <a:rPr lang="pl-PL" kern="150" spc="-10" dirty="0">
                <a:latin typeface="Calibri"/>
                <a:ea typeface="Times New Roman" panose="02020603050405020304" pitchFamily="18" charset="0"/>
                <a:cs typeface="Calibri"/>
              </a:rPr>
              <a:t>.</a:t>
            </a:r>
            <a:r>
              <a:rPr lang="pl-PL" sz="1300" kern="150" spc="-1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 </a:t>
            </a:r>
            <a:br>
              <a:rPr lang="pl-PL" sz="1300" kern="150" spc="-1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</a:br>
            <a:r>
              <a:rPr lang="pl-PL" sz="1600" kern="150" spc="-1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Modernizacja oczyszczalni ścieków w Przysusze: </a:t>
            </a:r>
            <a:r>
              <a:rPr lang="pl-PL" sz="1600" u="sng" kern="150" spc="-10" dirty="0">
                <a:highlight>
                  <a:srgbClr val="FFFFFF"/>
                </a:highlight>
                <a:latin typeface="Calibri"/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</a:t>
            </a:r>
            <a:r>
              <a:rPr lang="pl-PL" sz="1600" u="sng" kern="150" spc="-10" dirty="0">
                <a:effectLst/>
                <a:highlight>
                  <a:srgbClr val="FFFFFF"/>
                </a:highlight>
                <a:latin typeface="Calibri"/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://</a:t>
            </a:r>
            <a:r>
              <a:rPr lang="pl-PL" sz="1600" u="sng" kern="150" spc="-10" dirty="0">
                <a:highlight>
                  <a:srgbClr val="FFFFFF"/>
                </a:highlight>
                <a:latin typeface="Calibri"/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mapadotacji</a:t>
            </a:r>
            <a:r>
              <a:rPr lang="pl-PL" sz="1600" u="sng" kern="150" spc="-10" dirty="0">
                <a:effectLst/>
                <a:highlight>
                  <a:srgbClr val="FFFFFF"/>
                </a:highlight>
                <a:latin typeface="Calibri"/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pl-PL" sz="1600" u="sng" kern="150" spc="-10" dirty="0">
                <a:highlight>
                  <a:srgbClr val="FFFFFF"/>
                </a:highlight>
                <a:latin typeface="Calibri"/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gov</a:t>
            </a:r>
            <a:r>
              <a:rPr lang="pl-PL" sz="1600" u="sng" kern="150" spc="-10" dirty="0">
                <a:effectLst/>
                <a:highlight>
                  <a:srgbClr val="FFFFFF"/>
                </a:highlight>
                <a:latin typeface="Calibri"/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.pl/projekty/</a:t>
            </a:r>
            <a:r>
              <a:rPr lang="pl-PL" sz="1600" u="sng" kern="150" spc="-10" dirty="0">
                <a:highlight>
                  <a:srgbClr val="FFFFFF"/>
                </a:highlight>
                <a:latin typeface="Calibri"/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1689859/</a:t>
            </a:r>
            <a:r>
              <a:rPr lang="pl-PL" sz="1600" kern="150" spc="-10" dirty="0"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 </a:t>
            </a:r>
            <a:endParaRPr lang="pl-PL" sz="1600" dirty="0">
              <a:effectLst/>
              <a:highlight>
                <a:srgbClr val="00FFFF"/>
              </a:highlight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342900" indent="-342900">
              <a:lnSpc>
                <a:spcPct val="120000"/>
              </a:lnSpc>
              <a:buAutoNum type="alphaLcParenR"/>
            </a:pPr>
            <a:endParaRPr lang="pl-PL" sz="1600" kern="150" spc="-10" dirty="0"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algn="just" fontAlgn="base">
              <a:lnSpc>
                <a:spcPct val="120000"/>
              </a:lnSpc>
            </a:pPr>
            <a:r>
              <a:rPr lang="pl-PL" sz="1600" kern="15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Przy tworzeniu </a:t>
            </a:r>
            <a:r>
              <a:rPr lang="pl-PL" sz="1600" kern="150" err="1">
                <a:effectLst/>
                <a:latin typeface="Calibri"/>
                <a:ea typeface="Times New Roman" panose="02020603050405020304" pitchFamily="18" charset="0"/>
                <a:cs typeface="Calibri"/>
              </a:rPr>
              <a:t>treatmentu</a:t>
            </a:r>
            <a:r>
              <a:rPr lang="pl-PL" sz="1600" kern="15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 Wykonawca może wspierać się informacjami dotyczącymi projektu zamieszczonymi na stronie Zamawiającego funduszeuedlamazowsza.eu i w jego </a:t>
            </a:r>
            <a:r>
              <a:rPr lang="pl-PL" sz="1600" kern="150" err="1">
                <a:effectLst/>
                <a:latin typeface="Calibri"/>
                <a:ea typeface="Times New Roman" panose="02020603050405020304" pitchFamily="18" charset="0"/>
                <a:cs typeface="Calibri"/>
              </a:rPr>
              <a:t>social</a:t>
            </a:r>
            <a:r>
              <a:rPr lang="pl-PL" sz="1600" kern="15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 mediach. Ma to być indywidualny i kreatywny projekt koncepcyjny decyzji oraz wizji reżyserskiej zawierający opis idei i pomysłów na realizację filmu.</a:t>
            </a:r>
            <a:r>
              <a:rPr lang="pl-PL" sz="1600" kern="150" dirty="0">
                <a:effectLst/>
                <a:latin typeface="Calibri"/>
                <a:ea typeface="Calibri"/>
                <a:cs typeface="Calibri"/>
              </a:rPr>
              <a:t> </a:t>
            </a:r>
            <a:r>
              <a:rPr lang="pl-PL" sz="1600" kern="150" dirty="0">
                <a:latin typeface="Calibri"/>
                <a:ea typeface="Calibri"/>
                <a:cs typeface="Calibri"/>
              </a:rPr>
              <a:t>Film powinien opowiadać historię</a:t>
            </a:r>
            <a:r>
              <a:rPr lang="pl-PL" sz="1600" kern="150" dirty="0">
                <a:effectLst/>
                <a:latin typeface="Calibri"/>
                <a:ea typeface="Calibri"/>
                <a:cs typeface="Calibri"/>
              </a:rPr>
              <a:t>. W </a:t>
            </a:r>
            <a:r>
              <a:rPr lang="pl-PL" sz="1600" kern="150" err="1">
                <a:effectLst/>
                <a:latin typeface="Calibri"/>
                <a:ea typeface="Calibri"/>
                <a:cs typeface="Calibri"/>
              </a:rPr>
              <a:t>treatmencie</a:t>
            </a:r>
            <a:r>
              <a:rPr lang="pl-PL" sz="1600" kern="150" dirty="0">
                <a:effectLst/>
                <a:latin typeface="Calibri"/>
                <a:ea typeface="Calibri"/>
                <a:cs typeface="Calibri"/>
              </a:rPr>
              <a:t> muszą znaleźć się informacje na temat warstwy dźwiękowej filmu oraz koncepcji graficznej. </a:t>
            </a:r>
            <a:r>
              <a:rPr lang="pl-PL" sz="1600" kern="150" dirty="0">
                <a:latin typeface="Calibri"/>
                <a:ea typeface="Calibri"/>
                <a:cs typeface="Calibri"/>
              </a:rPr>
              <a:t>Wykonawca musi przedstawić </a:t>
            </a:r>
            <a:r>
              <a:rPr lang="pl-PL" sz="1600" kern="150" err="1">
                <a:latin typeface="Calibri"/>
                <a:ea typeface="Calibri"/>
                <a:cs typeface="Calibri"/>
              </a:rPr>
              <a:t>storyboardy</a:t>
            </a:r>
            <a:r>
              <a:rPr lang="pl-PL" sz="1600" kern="150" dirty="0">
                <a:latin typeface="Calibri"/>
                <a:ea typeface="Calibri"/>
                <a:cs typeface="Calibri"/>
              </a:rPr>
              <a:t> do filmu.</a:t>
            </a:r>
            <a:endParaRPr lang="pl-PL" sz="160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1687364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1520" y="1988840"/>
            <a:ext cx="7772400" cy="1470025"/>
          </a:xfrm>
        </p:spPr>
        <p:txBody>
          <a:bodyPr>
            <a:normAutofit/>
          </a:bodyPr>
          <a:lstStyle/>
          <a:p>
            <a:br>
              <a:rPr lang="pl-PL" dirty="0"/>
            </a:br>
            <a:endParaRPr lang="pl-PL" dirty="0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576052" y="548680"/>
            <a:ext cx="8229600" cy="1800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AutoNum type="alphaLcParenR" startAt="2"/>
            </a:pPr>
            <a:r>
              <a:rPr lang="pl-PL" sz="1400" b="1" dirty="0" err="1"/>
              <a:t>Treatment</a:t>
            </a:r>
            <a:r>
              <a:rPr lang="pl-PL" sz="1400" b="1" dirty="0"/>
              <a:t> spotu 30-45 s.</a:t>
            </a:r>
          </a:p>
          <a:p>
            <a:pPr algn="just"/>
            <a:r>
              <a:rPr lang="pl-PL" sz="1400" dirty="0">
                <a:ea typeface="+mn-lt"/>
                <a:cs typeface="+mn-lt"/>
              </a:rPr>
              <a:t>Zamawiającemu zależy, żeby to był spot wizerunkowy, w spektakularny sposób prezentujący moc oddziaływania funduszy europejskich na każdą dziedzinę życia i zmiany, które dokonały się dzięki funduszom europejskim na Mazowszu. Spot powinien odnosić się do konkretnych projektów dofinansowanych z FEM 2021-27. Ma to być indywidualny i kreatywny projekt koncepcyjny decyzji oraz wizji reżyserskiej zawierający opis idei i pomysłów na realizację spotu. W </a:t>
            </a:r>
            <a:r>
              <a:rPr lang="pl-PL" sz="1400" err="1">
                <a:ea typeface="+mn-lt"/>
                <a:cs typeface="+mn-lt"/>
              </a:rPr>
              <a:t>treatmencie</a:t>
            </a:r>
            <a:r>
              <a:rPr lang="pl-PL" sz="1400" dirty="0">
                <a:ea typeface="+mn-lt"/>
                <a:cs typeface="+mn-lt"/>
              </a:rPr>
              <a:t> muszą znaleźć się informacje na temat warstwy dźwiękowej oraz koncepcji graficznej. Wykonawca musi przedstawić </a:t>
            </a:r>
            <a:r>
              <a:rPr lang="pl-PL" sz="1400" err="1">
                <a:ea typeface="+mn-lt"/>
                <a:cs typeface="+mn-lt"/>
              </a:rPr>
              <a:t>storyboardy</a:t>
            </a:r>
            <a:r>
              <a:rPr lang="pl-PL" sz="1400" dirty="0">
                <a:ea typeface="+mn-lt"/>
                <a:cs typeface="+mn-lt"/>
              </a:rPr>
              <a:t> do spotu.</a:t>
            </a:r>
            <a:endParaRPr lang="pl-PL" dirty="0">
              <a:ea typeface="Calibri"/>
              <a:cs typeface="Calibri"/>
            </a:endParaRPr>
          </a:p>
          <a:p>
            <a:pPr algn="just"/>
            <a:endParaRPr lang="pl-PL" sz="1400" dirty="0">
              <a:ea typeface="Calibri"/>
              <a:cs typeface="Calibri"/>
            </a:endParaRPr>
          </a:p>
        </p:txBody>
      </p:sp>
      <p:sp>
        <p:nvSpPr>
          <p:cNvPr id="7" name="Podtytuł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71059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D171EF-3882-A87D-F0B5-7DE84617E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435280" cy="5256584"/>
          </a:xfrm>
        </p:spPr>
        <p:txBody>
          <a:bodyPr>
            <a:normAutofit/>
          </a:bodyPr>
          <a:lstStyle/>
          <a:p>
            <a:pPr algn="l"/>
            <a:r>
              <a:rPr lang="pl-PL" sz="1400" b="1" dirty="0">
                <a:cs typeface="Calibri"/>
              </a:rPr>
              <a:t>c) Linki</a:t>
            </a:r>
            <a:br>
              <a:rPr lang="pl-PL" sz="1400" b="1" dirty="0">
                <a:cs typeface="Calibri"/>
              </a:rPr>
            </a:br>
            <a:r>
              <a:rPr lang="pl-PL" sz="1400" dirty="0">
                <a:cs typeface="Calibri"/>
              </a:rPr>
              <a:t>do trzech filmów zrealizowanych przez Wykonawcę w celu określenia przez Zamawiającego poziomu i rodzaju jego produkcji. Wśród nich mają być dwa linki do dwóch realizacji: filmu prezentującego historię bohatera o czasie trwania 60 sekund-2,5 min. i spot wizerunkowy o czasie trwania 30-45 s., które będą oceniane w kryterium „Jakość i atrakcyjność materiału filmowego”. Trzeci film powinien pokazywać wybrane produkcje Wykonawcy, ma  to być coś w rodzaju portfolio, z którego Zamawiający będzie mógł uzyskać wiedzę na temat poziomu i stylu prac Wykonawcy. Ten film nie będzie podlegał ocenie w ramach przetargu. W ofercie Wykonawca musi zaznaczyć, które dwie realizacje z trzech mają podlegać ocenie.</a:t>
            </a:r>
            <a:br>
              <a:rPr lang="pl-PL" sz="1400" dirty="0">
                <a:cs typeface="Calibri"/>
              </a:rPr>
            </a:br>
            <a:r>
              <a:rPr lang="pl-PL" sz="1400" dirty="0">
                <a:cs typeface="Calibri"/>
              </a:rPr>
              <a:t>1. Link do filmu 60 sekund-2,5 min. (podlegający ocenie)……………………………………………………………………………………</a:t>
            </a:r>
            <a:br>
              <a:rPr lang="pl-PL" sz="1400" dirty="0">
                <a:cs typeface="Calibri"/>
              </a:rPr>
            </a:br>
            <a:r>
              <a:rPr lang="pl-PL" sz="1400" dirty="0">
                <a:cs typeface="Calibri"/>
              </a:rPr>
              <a:t>2. Link do spotu 30-45 s. (podlegający ocenie) ……………………………………………………………………………………………………</a:t>
            </a:r>
            <a:br>
              <a:rPr lang="pl-PL" sz="1400" dirty="0">
                <a:cs typeface="Calibri"/>
              </a:rPr>
            </a:br>
            <a:r>
              <a:rPr lang="pl-PL" sz="1400" dirty="0">
                <a:cs typeface="Calibri"/>
              </a:rPr>
              <a:t>3. Link do filmu prezentującego wybrane produkcje (nie podlegający ocenie)…………………………………………………….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DD560D6-C217-76BB-8287-173279AB6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928" y="5085184"/>
            <a:ext cx="7848872" cy="7200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endParaRPr lang="pl-PL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3975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1520" y="1988840"/>
            <a:ext cx="8358708" cy="1470025"/>
          </a:xfrm>
        </p:spPr>
        <p:txBody>
          <a:bodyPr>
            <a:normAutofit/>
          </a:bodyPr>
          <a:lstStyle/>
          <a:p>
            <a:br>
              <a:rPr lang="pl-PL" dirty="0"/>
            </a:br>
            <a:endParaRPr lang="pl-PL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446856" y="3429000"/>
            <a:ext cx="8358708" cy="28083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pl-PL" sz="1400" b="1" dirty="0"/>
              <a:t>Uwagi dodatkowe:</a:t>
            </a:r>
          </a:p>
          <a:p>
            <a:pPr marL="228600" indent="-228600" algn="just">
              <a:buAutoNum type="arabicPeriod"/>
            </a:pPr>
            <a:endParaRPr lang="pl-PL" sz="1400" dirty="0"/>
          </a:p>
          <a:p>
            <a:pPr marL="228600" indent="-228600" algn="just">
              <a:buAutoNum type="arabicPeriod"/>
            </a:pPr>
            <a:r>
              <a:rPr lang="pl-PL" sz="1400" dirty="0"/>
              <a:t>W zależności od specyfiki danego materiału może on być przedstawiony w formie opisów/obrazków/zdjęć/czytelnych </a:t>
            </a:r>
            <a:r>
              <a:rPr lang="pl-PL" sz="1400" dirty="0" err="1"/>
              <a:t>screenów</a:t>
            </a:r>
            <a:r>
              <a:rPr lang="pl-PL" sz="1400" dirty="0"/>
              <a:t>, zawierających przykładowe projekty graficzne. Może też być dodany jako załącznik do niniejszego dokumentu.  </a:t>
            </a:r>
            <a:endParaRPr lang="pl-PL" sz="1400" dirty="0">
              <a:highlight>
                <a:srgbClr val="00FFFF"/>
              </a:highlight>
              <a:ea typeface="Calibri"/>
              <a:cs typeface="Calibri"/>
            </a:endParaRPr>
          </a:p>
          <a:p>
            <a:pPr marL="228600" indent="-228600" algn="just">
              <a:buAutoNum type="arabicPeriod"/>
            </a:pPr>
            <a:r>
              <a:rPr lang="pl-PL" sz="1400" dirty="0"/>
              <a:t>Dokument można modyfikować, np. zwiększając liczbę stron, można również przygotować poniższy dokument na własnym wzorze prezentacji, jednak wymagane jest zachowanie układu i kolejności poszczególnych pozycji.</a:t>
            </a:r>
          </a:p>
          <a:p>
            <a:pPr algn="just"/>
            <a:endParaRPr lang="pl-PL" sz="1200" dirty="0"/>
          </a:p>
          <a:p>
            <a:endParaRPr lang="pl-PL" sz="1200" dirty="0"/>
          </a:p>
          <a:p>
            <a:endParaRPr lang="pl-PL" sz="1200" dirty="0"/>
          </a:p>
          <a:p>
            <a:endParaRPr lang="pl-PL" sz="1200" dirty="0"/>
          </a:p>
          <a:p>
            <a:pPr algn="ctr"/>
            <a:endParaRPr lang="pl-PL" sz="2000" dirty="0"/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67544" y="706853"/>
            <a:ext cx="8229600" cy="2752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lnSpc>
                <a:spcPct val="150000"/>
              </a:lnSpc>
              <a:defRPr/>
            </a:pPr>
            <a:r>
              <a:rPr lang="pl-PL" sz="1200" b="1" dirty="0">
                <a:solidFill>
                  <a:prstClr val="black"/>
                </a:solidFill>
              </a:rPr>
              <a:t>Szczegółowe informacje o nagrodach, o których mowa w kryterium oceny „</a:t>
            </a:r>
            <a:r>
              <a:rPr lang="pl-PL" sz="1200" b="1" dirty="0"/>
              <a:t>Doświadczenie osób wyznaczonych do realizacji zamówienia</a:t>
            </a:r>
            <a:r>
              <a:rPr lang="pl-PL" sz="1200" b="1" dirty="0">
                <a:solidFill>
                  <a:prstClr val="black"/>
                </a:solidFill>
              </a:rPr>
              <a:t>”:</a:t>
            </a:r>
            <a:endParaRPr lang="pl-PL" sz="1200" b="1" dirty="0">
              <a:solidFill>
                <a:prstClr val="black"/>
              </a:solidFill>
              <a:ea typeface="Calibri"/>
              <a:cs typeface="Calibri"/>
            </a:endParaRPr>
          </a:p>
          <a:p>
            <a:pPr lvl="0" algn="just">
              <a:lnSpc>
                <a:spcPct val="150000"/>
              </a:lnSpc>
              <a:defRPr/>
            </a:pPr>
            <a:r>
              <a:rPr lang="pl-PL" sz="1200" dirty="0">
                <a:solidFill>
                  <a:prstClr val="black"/>
                </a:solidFill>
              </a:rPr>
              <a:t>Reżyser: …………….</a:t>
            </a:r>
            <a:endParaRPr lang="pl-PL" sz="1200" dirty="0">
              <a:solidFill>
                <a:prstClr val="black"/>
              </a:solidFill>
              <a:ea typeface="Calibri"/>
              <a:cs typeface="Calibri"/>
            </a:endParaRPr>
          </a:p>
          <a:p>
            <a:pPr lvl="0" algn="just">
              <a:lnSpc>
                <a:spcPct val="150000"/>
              </a:lnSpc>
              <a:defRPr/>
            </a:pPr>
            <a:r>
              <a:rPr lang="pl-PL" sz="1200" dirty="0">
                <a:solidFill>
                  <a:prstClr val="black"/>
                </a:solidFill>
              </a:rPr>
              <a:t>Scenarzysta: …………….</a:t>
            </a:r>
            <a:endParaRPr lang="pl-PL" sz="1200" dirty="0">
              <a:solidFill>
                <a:prstClr val="black"/>
              </a:solidFill>
              <a:ea typeface="Calibri"/>
              <a:cs typeface="Calibri"/>
            </a:endParaRPr>
          </a:p>
          <a:p>
            <a:pPr lvl="0" algn="just">
              <a:lnSpc>
                <a:spcPct val="150000"/>
              </a:lnSpc>
              <a:defRPr/>
            </a:pPr>
            <a:r>
              <a:rPr lang="pl-PL" sz="1200" dirty="0">
                <a:solidFill>
                  <a:prstClr val="black"/>
                </a:solidFill>
              </a:rPr>
              <a:t>Operator kamery: …………….</a:t>
            </a:r>
            <a:endParaRPr lang="pl-PL" sz="1200" dirty="0">
              <a:solidFill>
                <a:prstClr val="black"/>
              </a:solidFill>
              <a:ea typeface="Calibri"/>
              <a:cs typeface="Calibri"/>
            </a:endParaRPr>
          </a:p>
          <a:p>
            <a:pPr lvl="0" algn="just">
              <a:lnSpc>
                <a:spcPct val="150000"/>
              </a:lnSpc>
              <a:defRPr/>
            </a:pPr>
            <a:endParaRPr lang="pl-PL" sz="1200" dirty="0">
              <a:solidFill>
                <a:prstClr val="black"/>
              </a:solidFill>
              <a:ea typeface="Calibri"/>
              <a:cs typeface="Calibri"/>
            </a:endParaRPr>
          </a:p>
          <a:p>
            <a:pPr lvl="0" algn="just">
              <a:lnSpc>
                <a:spcPct val="150000"/>
              </a:lnSpc>
              <a:defRPr/>
            </a:pPr>
            <a:r>
              <a:rPr lang="pl-PL" sz="1200" dirty="0">
                <a:solidFill>
                  <a:prstClr val="black"/>
                </a:solidFill>
              </a:rPr>
              <a:t>Ewentualne dokumenty/dowody potwierdzające otrzymanie wskazanych nagród stanowią załączniki do niniejszego dokumentu.</a:t>
            </a:r>
            <a:endParaRPr lang="pl-PL" sz="1200" dirty="0">
              <a:solidFill>
                <a:prstClr val="black"/>
              </a:solidFill>
              <a:ea typeface="Calibri"/>
              <a:cs typeface="Calibri"/>
            </a:endParaRPr>
          </a:p>
          <a:p>
            <a:pPr lvl="1"/>
            <a:endParaRPr lang="pl-PL" sz="1400" b="1" dirty="0"/>
          </a:p>
        </p:txBody>
      </p:sp>
    </p:spTree>
    <p:extLst>
      <p:ext uri="{BB962C8B-B14F-4D97-AF65-F5344CB8AC3E}">
        <p14:creationId xmlns:p14="http://schemas.microsoft.com/office/powerpoint/2010/main" val="63901739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e258df-16cb-4507-b678-b498e48e58c8" xsi:nil="true"/>
    <lcf76f155ced4ddcb4097134ff3c332f xmlns="153e0a85-a7de-4c25-b915-33607e7cdfca">
      <Terms xmlns="http://schemas.microsoft.com/office/infopath/2007/PartnerControls"/>
    </lcf76f155ced4ddcb4097134ff3c332f>
    <Konferencjeregionalne2023OZ_x002b_Delegatury xmlns="153e0a85-a7de-4c25-b915-33607e7cdfca" xsi:nil="true"/>
    <Harmonogramkonferencjiregionalnych xmlns="153e0a85-a7de-4c25-b915-33607e7cdfca" xsi:nil="true"/>
    <KonferencjaCiechan_x00f3_w18_x002e_09_x002e_2023ZDJECIA xmlns="153e0a85-a7de-4c25-b915-33607e7cdfca" xsi:nil="true"/>
    <DOFEmateria_x0142_ypromocyjne xmlns="153e0a85-a7de-4c25-b915-33607e7cdfca" xsi:nil="true"/>
    <Protoko_x0142_yodbioru xmlns="153e0a85-a7de-4c25-b915-33607e7cdfca" xsi:nil="true"/>
    <Ciechan_x00f3_w18_x002e_09_x002e_2023zdj_x0119_ciazkonferencji xmlns="153e0a85-a7de-4c25-b915-33607e7cdfca" xsi:nil="true"/>
    <_x0044_FE20250 xmlns="153e0a85-a7de-4c25-b915-33607e7cdfca" xsi:nil="true"/>
    <_x0044_FE2025 xmlns="153e0a85-a7de-4c25-b915-33607e7cdfca" xsi:nil="true"/>
    <FunduszowyMaj2026 xmlns="153e0a85-a7de-4c25-b915-33607e7cdfc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1215AB14638FF4F90A4EEE6C3B10DF6" ma:contentTypeVersion="30" ma:contentTypeDescription="Utwórz nowy dokument." ma:contentTypeScope="" ma:versionID="7338f012110246c0bdd9153e8329eb65">
  <xsd:schema xmlns:xsd="http://www.w3.org/2001/XMLSchema" xmlns:xs="http://www.w3.org/2001/XMLSchema" xmlns:p="http://schemas.microsoft.com/office/2006/metadata/properties" xmlns:ns2="13e258df-16cb-4507-b678-b498e48e58c8" xmlns:ns3="153e0a85-a7de-4c25-b915-33607e7cdfca" targetNamespace="http://schemas.microsoft.com/office/2006/metadata/properties" ma:root="true" ma:fieldsID="bc091c237dafb990c80c8f0ea55d1f02" ns2:_="" ns3:_="">
    <xsd:import namespace="13e258df-16cb-4507-b678-b498e48e58c8"/>
    <xsd:import namespace="153e0a85-a7de-4c25-b915-33607e7cdfc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2:TaxCatchAll" minOccurs="0"/>
                <xsd:element ref="ns3:lcf76f155ced4ddcb4097134ff3c332f" minOccurs="0"/>
                <xsd:element ref="ns3:MediaServiceObjectDetectorVersions" minOccurs="0"/>
                <xsd:element ref="ns3:Konferencjeregionalne2023OZ_x002b_Delegatury" minOccurs="0"/>
                <xsd:element ref="ns3:Harmonogramkonferencjiregionalnych" minOccurs="0"/>
                <xsd:element ref="ns3:KonferencjaCiechan_x00f3_w18_x002e_09_x002e_2023ZDJECIA" minOccurs="0"/>
                <xsd:element ref="ns3:Ciechan_x00f3_w18_x002e_09_x002e_2023zdj_x0119_ciazkonferencji" minOccurs="0"/>
                <xsd:element ref="ns3:Protoko_x0142_yodbioru" minOccurs="0"/>
                <xsd:element ref="ns3:MediaServiceSearchProperties" minOccurs="0"/>
                <xsd:element ref="ns3:DOFEmateria_x0142_ypromocyjne" minOccurs="0"/>
                <xsd:element ref="ns3:_x0044_FE2025" minOccurs="0"/>
                <xsd:element ref="ns3:_x0044_FE20250" minOccurs="0"/>
                <xsd:element ref="ns3:MediaServiceBillingMetadata" minOccurs="0"/>
                <xsd:element ref="ns3:FunduszowyMaj2026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e258df-16cb-4507-b678-b498e48e58c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a20864d9-4ce3-470f-a309-3f2635fdffb3}" ma:internalName="TaxCatchAll" ma:showField="CatchAllData" ma:web="13e258df-16cb-4507-b678-b498e48e58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3e0a85-a7de-4c25-b915-33607e7cdf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Tagi obrazów" ma:readOnly="false" ma:fieldId="{5cf76f15-5ced-4ddc-b409-7134ff3c332f}" ma:taxonomyMulti="true" ma:sspId="f59826dd-81f9-4185-b799-38ca75abce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Konferencjeregionalne2023OZ_x002b_Delegatury" ma:index="25" nillable="true" ma:displayName="Konferencje regionalne 2023 OZ + Delegatury" ma:format="Dropdown" ma:internalName="Konferencjeregionalne2023OZ_x002b_Delegatury">
      <xsd:simpleType>
        <xsd:restriction base="dms:Text">
          <xsd:maxLength value="255"/>
        </xsd:restriction>
      </xsd:simpleType>
    </xsd:element>
    <xsd:element name="Harmonogramkonferencjiregionalnych" ma:index="26" nillable="true" ma:displayName="Harmonogram konferencji regionalnych" ma:description="Miejsce/data organizacji konferencji" ma:format="Dropdown" ma:internalName="Harmonogramkonferencjiregionalnych">
      <xsd:simpleType>
        <xsd:restriction base="dms:Text">
          <xsd:maxLength value="255"/>
        </xsd:restriction>
      </xsd:simpleType>
    </xsd:element>
    <xsd:element name="KonferencjaCiechan_x00f3_w18_x002e_09_x002e_2023ZDJECIA" ma:index="27" nillable="true" ma:displayName="Konferencja Ciechanów 18.09.2023 ZDJECIA" ma:description="Zdjęcia z konferencji" ma:format="Dropdown" ma:internalName="KonferencjaCiechan_x00f3_w18_x002e_09_x002e_2023ZDJECIA">
      <xsd:simpleType>
        <xsd:restriction base="dms:Text">
          <xsd:maxLength value="255"/>
        </xsd:restriction>
      </xsd:simpleType>
    </xsd:element>
    <xsd:element name="Ciechan_x00f3_w18_x002e_09_x002e_2023zdj_x0119_ciazkonferencji" ma:index="28" nillable="true" ma:displayName="Ciechanów 18.09. 2023 zdjęcia z konferencji" ma:format="Dropdown" ma:internalName="Ciechan_x00f3_w18_x002e_09_x002e_2023zdj_x0119_ciazkonferencji">
      <xsd:simpleType>
        <xsd:restriction base="dms:Text">
          <xsd:maxLength value="255"/>
        </xsd:restriction>
      </xsd:simpleType>
    </xsd:element>
    <xsd:element name="Protoko_x0142_yodbioru" ma:index="29" nillable="true" ma:displayName="Protokoły odbioru " ma:description="KR 2023" ma:format="Dropdown" ma:internalName="Protoko_x0142_yodbioru">
      <xsd:simpleType>
        <xsd:restriction base="dms:Text">
          <xsd:maxLength value="255"/>
        </xsd:restriction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OFEmateria_x0142_ypromocyjne" ma:index="31" nillable="true" ma:displayName="DOFE materiały promocyjne " ma:description="Torba bawełniana z nadrukiem 1000 szt.,, zawieszka odblaskowa 100o szt, identyfikator do bagażu 1000 szt." ma:format="Dropdown" ma:internalName="DOFEmateria_x0142_ypromocyjne">
      <xsd:simpleType>
        <xsd:restriction base="dms:Text">
          <xsd:maxLength value="255"/>
        </xsd:restriction>
      </xsd:simpleType>
    </xsd:element>
    <xsd:element name="_x0044_FE2025" ma:index="32" nillable="true" ma:displayName="DFE 2025 " ma:format="Dropdown" ma:internalName="_x0044_FE2025">
      <xsd:simpleType>
        <xsd:restriction base="dms:Text">
          <xsd:maxLength value="255"/>
        </xsd:restriction>
      </xsd:simpleType>
    </xsd:element>
    <xsd:element name="_x0044_FE20250" ma:index="33" nillable="true" ma:displayName="DFE 2025" ma:format="Dropdown" ma:internalName="_x0044_FE20250">
      <xsd:simpleType>
        <xsd:restriction base="dms:Text">
          <xsd:maxLength value="255"/>
        </xsd:restriction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  <xsd:element name="FunduszowyMaj2026" ma:index="35" nillable="true" ma:displayName="Funduszowy Maj 2026" ma:description="materiały promocyjne" ma:format="Dropdown" ma:internalName="FunduszowyMaj2026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4DC745-D168-460E-AE97-589F4FE8020B}">
  <ds:schemaRefs>
    <ds:schemaRef ds:uri="http://schemas.microsoft.com/office/2006/metadata/properties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153e0a85-a7de-4c25-b915-33607e7cdfca"/>
    <ds:schemaRef ds:uri="13e258df-16cb-4507-b678-b498e48e58c8"/>
  </ds:schemaRefs>
</ds:datastoreItem>
</file>

<file path=customXml/itemProps2.xml><?xml version="1.0" encoding="utf-8"?>
<ds:datastoreItem xmlns:ds="http://schemas.openxmlformats.org/officeDocument/2006/customXml" ds:itemID="{979F2BE2-1FD4-4E66-B425-0AD6E532D1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BABD91-EA04-47A4-BE34-1325EFD9A5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e258df-16cb-4507-b678-b498e48e58c8"/>
    <ds:schemaRef ds:uri="153e0a85-a7de-4c25-b915-33607e7cdf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1019</TotalTime>
  <Words>491</Words>
  <Application>Microsoft Office PowerPoint</Application>
  <PresentationFormat>Pokaz na ekranie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8" baseType="lpstr">
      <vt:lpstr>Arial</vt:lpstr>
      <vt:lpstr>Calibri</vt:lpstr>
      <vt:lpstr>Motyw pakietu Office</vt:lpstr>
      <vt:lpstr> </vt:lpstr>
      <vt:lpstr> </vt:lpstr>
      <vt:lpstr> </vt:lpstr>
      <vt:lpstr>c) Linki do trzech filmów zrealizowanych przez Wykonawcę w celu określenia przez Zamawiającego poziomu i rodzaju jego produkcji. Wśród nich mają być dwa linki do dwóch realizacji: filmu prezentującego historię bohatera o czasie trwania 60 sekund-2,5 min. i spot wizerunkowy o czasie trwania 30-45 s., które będą oceniane w kryterium „Jakość i atrakcyjność materiału filmowego”. Trzeci film powinien pokazywać wybrane produkcje Wykonawcy, ma  to być coś w rodzaju portfolio, z którego Zamawiający będzie mógł uzyskać wiedzę na temat poziomu i stylu prac Wykonawcy. Ten film nie będzie podlegał ocenie w ramach przetargu. W ofercie Wykonawca musi zaznaczyć, które dwie realizacje z trzech mają podlegać ocenie. 1. Link do filmu 60 sekund-2,5 min. (podlegający ocenie)…………………………………………………………………………………… 2. Link do spotu 30-45 s. (podlegający ocenie) …………………………………………………………………………………………………… 3. Link do filmu prezentującego wybrane produkcje (nie podlegający ocenie)…………………………………………………….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Bidzińska-Dajbor Gabriela</dc:creator>
  <cp:lastModifiedBy>Kosior Michał</cp:lastModifiedBy>
  <cp:revision>153</cp:revision>
  <cp:lastPrinted>2019-04-26T10:15:28Z</cp:lastPrinted>
  <dcterms:created xsi:type="dcterms:W3CDTF">2016-02-22T11:40:10Z</dcterms:created>
  <dcterms:modified xsi:type="dcterms:W3CDTF">2026-03-09T15:29:16Z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0x01010071215AB14638FF4F90A4EEE6C3B10DF6</vt:lpwstr>
  </property>
  <property fmtid="{D5CDD505-2E9C-101B-9397-08002B2CF9AE}" pid="3" name="MediaServiceImageTags">
    <vt:lpwstr/>
  </property>
</Properties>
</file>